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6" r:id="rId2"/>
  </p:sldMasterIdLst>
  <p:notesMasterIdLst>
    <p:notesMasterId r:id="rId15"/>
  </p:notesMasterIdLst>
  <p:handoutMasterIdLst>
    <p:handoutMasterId r:id="rId16"/>
  </p:handoutMasterIdLst>
  <p:sldIdLst>
    <p:sldId id="398" r:id="rId3"/>
    <p:sldId id="434" r:id="rId4"/>
    <p:sldId id="443" r:id="rId5"/>
    <p:sldId id="436" r:id="rId6"/>
    <p:sldId id="422" r:id="rId7"/>
    <p:sldId id="447" r:id="rId8"/>
    <p:sldId id="444" r:id="rId9"/>
    <p:sldId id="430" r:id="rId10"/>
    <p:sldId id="445" r:id="rId11"/>
    <p:sldId id="429" r:id="rId12"/>
    <p:sldId id="427" r:id="rId13"/>
    <p:sldId id="437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03C"/>
    <a:srgbClr val="EBE235"/>
    <a:srgbClr val="4F81BD"/>
    <a:srgbClr val="FFF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6" autoAdjust="0"/>
    <p:restoredTop sz="82278" autoAdjust="0"/>
  </p:normalViewPr>
  <p:slideViewPr>
    <p:cSldViewPr>
      <p:cViewPr varScale="1">
        <p:scale>
          <a:sx n="90" d="100"/>
          <a:sy n="90" d="100"/>
        </p:scale>
        <p:origin x="24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5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5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40A-4AA1-978E-8DECEC4D73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40A-4AA1-978E-8DECEC4D73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40A-4AA1-978E-8DECEC4D73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40A-4AA1-978E-8DECEC4D73F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940A-4AA1-978E-8DECEC4D73F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940A-4AA1-978E-8DECEC4D73F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940A-4AA1-978E-8DECEC4D73F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940A-4AA1-978E-8DECEC4D73F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940A-4AA1-978E-8DECEC4D73F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940A-4AA1-978E-8DECEC4D73F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40A-4AA1-978E-8DECEC4D73F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40A-4AA1-978E-8DECEC4D73F2}"/>
                </c:ext>
              </c:extLst>
            </c:dLbl>
            <c:dLbl>
              <c:idx val="2"/>
              <c:layout>
                <c:manualLayout>
                  <c:x val="1.3910458923562835E-3"/>
                  <c:y val="-0.145238068009361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40A-4AA1-978E-8DECEC4D73F2}"/>
                </c:ext>
              </c:extLst>
            </c:dLbl>
            <c:dLbl>
              <c:idx val="3"/>
              <c:layout>
                <c:manualLayout>
                  <c:x val="-1.5301504815921359E-2"/>
                  <c:y val="-0.147619019943940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45829518453869"/>
                      <c:h val="0.109190455719824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40A-4AA1-978E-8DECEC4D73F2}"/>
                </c:ext>
              </c:extLst>
            </c:dLbl>
            <c:dLbl>
              <c:idx val="4"/>
              <c:layout>
                <c:manualLayout>
                  <c:x val="0"/>
                  <c:y val="-5.95237983644922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40A-4AA1-978E-8DECEC4D73F2}"/>
                </c:ext>
              </c:extLst>
            </c:dLbl>
            <c:dLbl>
              <c:idx val="5"/>
              <c:layout>
                <c:manualLayout>
                  <c:x val="-5.842392747897248E-2"/>
                  <c:y val="4.52380867570141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40A-4AA1-978E-8DECEC4D73F2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940A-4AA1-978E-8DECEC4D73F2}"/>
                </c:ext>
              </c:extLst>
            </c:dLbl>
            <c:dLbl>
              <c:idx val="7"/>
              <c:layout>
                <c:manualLayout>
                  <c:x val="-2.9907486685664481E-2"/>
                  <c:y val="-0.176190443158897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A6C129-7A23-46CC-8892-8A34F8F0EF0A}" type="CATEGORYNAME">
                      <a:rPr lang="en-US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>
                        <a:defRPr sz="11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t>
</a:t>
                    </a:r>
                    <a:fld id="{25695965-8385-4C12-A4D1-39785344FE4A}" type="PERCENTAGE">
                      <a:rPr lang="en-US" baseline="0">
                        <a:solidFill>
                          <a:schemeClr val="accent2">
                            <a:lumMod val="50000"/>
                          </a:schemeClr>
                        </a:solidFill>
                      </a:rPr>
                      <a:pPr>
                        <a:defRPr sz="1100">
                          <a:solidFill>
                            <a:schemeClr val="accent1"/>
                          </a:solidFill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681313357622236"/>
                      <c:h val="0.179261871154504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940A-4AA1-978E-8DECEC4D73F2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940A-4AA1-978E-8DECEC4D73F2}"/>
                </c:ext>
              </c:extLst>
            </c:dLbl>
            <c:dLbl>
              <c:idx val="9"/>
              <c:layout>
                <c:manualLayout>
                  <c:x val="-6.398811104839842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940A-4AA1-978E-8DECEC4D73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Sheet4!$R$294:$R$303</c:f>
              <c:strCache>
                <c:ptCount val="10"/>
                <c:pt idx="0">
                  <c:v>Accommodation and Food Services</c:v>
                </c:pt>
                <c:pt idx="1">
                  <c:v>Administrative and Support and Waste Management and Remediation Services</c:v>
                </c:pt>
                <c:pt idx="2">
                  <c:v>Construction</c:v>
                </c:pt>
                <c:pt idx="3">
                  <c:v>Educational Services</c:v>
                </c:pt>
                <c:pt idx="4">
                  <c:v>Health Care and Social Assistance</c:v>
                </c:pt>
                <c:pt idx="5">
                  <c:v>Information</c:v>
                </c:pt>
                <c:pt idx="6">
                  <c:v>Manufacturing</c:v>
                </c:pt>
                <c:pt idx="7">
                  <c:v>Mining, Quarrying, and Oil and Gas Extraction</c:v>
                </c:pt>
                <c:pt idx="8">
                  <c:v>Professional, Scientific, and Technical Services</c:v>
                </c:pt>
                <c:pt idx="9">
                  <c:v>Transportation and Warehousing</c:v>
                </c:pt>
              </c:strCache>
            </c:strRef>
          </c:cat>
          <c:val>
            <c:numRef>
              <c:f>Sheet4!$S$294:$S$303</c:f>
              <c:numCache>
                <c:formatCode>_("$"* #,##0.00_);_("$"* \(#,##0.00\);_("$"* "-"??_);_(@_)</c:formatCode>
                <c:ptCount val="10"/>
                <c:pt idx="0">
                  <c:v>875413.53</c:v>
                </c:pt>
                <c:pt idx="1">
                  <c:v>10949657.57</c:v>
                </c:pt>
                <c:pt idx="2">
                  <c:v>2616291.63</c:v>
                </c:pt>
                <c:pt idx="3">
                  <c:v>1586546.45</c:v>
                </c:pt>
                <c:pt idx="4">
                  <c:v>312242.18</c:v>
                </c:pt>
                <c:pt idx="5">
                  <c:v>5913222.1399999997</c:v>
                </c:pt>
                <c:pt idx="6">
                  <c:v>12647935.289999999</c:v>
                </c:pt>
                <c:pt idx="7">
                  <c:v>486735.81</c:v>
                </c:pt>
                <c:pt idx="8">
                  <c:v>13779356.890000001</c:v>
                </c:pt>
                <c:pt idx="9">
                  <c:v>832598.51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40A-4AA1-978E-8DECEC4D73F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BA-4E27-A659-7931408146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BA-4E27-A659-7931408146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BA-4E27-A659-793140814628}"/>
              </c:ext>
            </c:extLst>
          </c:dPt>
          <c:dLbls>
            <c:dLbl>
              <c:idx val="0"/>
              <c:layout>
                <c:manualLayout>
                  <c:x val="2.8719160104986877E-2"/>
                  <c:y val="-8.53594342373870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ALASKAN</a:t>
                    </a:r>
                  </a:p>
                  <a:p>
                    <a:fld id="{42904E2E-85B6-4D4B-8C77-329C7CB22F3A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3BA-4E27-A659-793140814628}"/>
                </c:ext>
              </c:extLst>
            </c:dLbl>
            <c:dLbl>
              <c:idx val="1"/>
              <c:layout>
                <c:manualLayout>
                  <c:x val="-9.6458005249343837E-2"/>
                  <c:y val="2.963692038496037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HAWAIIAN</a:t>
                    </a:r>
                  </a:p>
                  <a:p>
                    <a:fld id="{931F5E48-6B27-4477-BF5D-F0CF62A571D4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3BA-4E27-A659-793140814628}"/>
                </c:ext>
              </c:extLst>
            </c:dLbl>
            <c:dLbl>
              <c:idx val="2"/>
              <c:layout>
                <c:manualLayout>
                  <c:x val="-5.4171259842519713E-2"/>
                  <c:y val="3.282298046077573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INDIAN</a:t>
                    </a:r>
                  </a:p>
                  <a:p>
                    <a:fld id="{8BD1D717-A8B7-4327-97F3-309D052B9EE6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3BA-4E27-A659-7931408146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Sheet1!$A$41:$A$43</c:f>
              <c:strCache>
                <c:ptCount val="3"/>
                <c:pt idx="0">
                  <c:v>ALASKAN</c:v>
                </c:pt>
                <c:pt idx="1">
                  <c:v>HAWAIIAN</c:v>
                </c:pt>
                <c:pt idx="2">
                  <c:v>INDIAN</c:v>
                </c:pt>
              </c:strCache>
            </c:strRef>
          </c:cat>
          <c:val>
            <c:numRef>
              <c:f>Sheet1!$B$41:$B$43</c:f>
              <c:numCache>
                <c:formatCode>General</c:formatCode>
                <c:ptCount val="3"/>
                <c:pt idx="0">
                  <c:v>31.4</c:v>
                </c:pt>
                <c:pt idx="1">
                  <c:v>1</c:v>
                </c:pt>
                <c:pt idx="2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BA-4E27-A659-79314081462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DF-4E9B-AF0F-E6C3C4BE8FD3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DF-4E9B-AF0F-E6C3C4BE8FD3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DF-4E9B-AF0F-E6C3C4BE8F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DF-4E9B-AF0F-E6C3C4BE8FD3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DF-4E9B-AF0F-E6C3C4BE8FD3}"/>
              </c:ext>
            </c:extLst>
          </c:dPt>
          <c:dLbls>
            <c:dLbl>
              <c:idx val="0"/>
              <c:layout>
                <c:manualLayout>
                  <c:x val="3.8309853466739957E-2"/>
                  <c:y val="2.544166695320290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ARMY</a:t>
                    </a:r>
                  </a:p>
                  <a:p>
                    <a:fld id="{066A5108-B8C2-4426-BEA3-0D18E0440331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FDF-4E9B-AF0F-E6C3C4BE8FD3}"/>
                </c:ext>
              </c:extLst>
            </c:dLbl>
            <c:dLbl>
              <c:idx val="1"/>
              <c:layout>
                <c:manualLayout>
                  <c:x val="9.3952541646579887E-2"/>
                  <c:y val="-6.957197657985059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NAVY</a:t>
                    </a:r>
                  </a:p>
                  <a:p>
                    <a:fld id="{710305D5-BB65-492F-8085-E3FA9C6D76A8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FDF-4E9B-AF0F-E6C3C4BE8FD3}"/>
                </c:ext>
              </c:extLst>
            </c:dLbl>
            <c:dLbl>
              <c:idx val="2"/>
              <c:layout>
                <c:manualLayout>
                  <c:x val="-2.9577718347015567E-3"/>
                  <c:y val="-2.309963437976366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AIR</a:t>
                    </a:r>
                    <a:r>
                      <a:rPr lang="en-US" baseline="0"/>
                      <a:t> FORCE</a:t>
                    </a:r>
                  </a:p>
                  <a:p>
                    <a:fld id="{C069FB92-7D4C-4B50-8593-4320E0039E4F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FDF-4E9B-AF0F-E6C3C4BE8FD3}"/>
                </c:ext>
              </c:extLst>
            </c:dLbl>
            <c:dLbl>
              <c:idx val="3"/>
              <c:layout>
                <c:manualLayout>
                  <c:x val="-3.8863109445772216E-3"/>
                  <c:y val="1.643961535375758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DLA</a:t>
                    </a:r>
                  </a:p>
                  <a:p>
                    <a:fld id="{DE2C5C31-EED3-45F8-A20A-CA52561142ED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FDF-4E9B-AF0F-E6C3C4BE8FD3}"/>
                </c:ext>
              </c:extLst>
            </c:dLbl>
            <c:dLbl>
              <c:idx val="4"/>
              <c:layout>
                <c:manualLayout>
                  <c:x val="-4.7167510782758812E-2"/>
                  <c:y val="5.66883288060608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OTHER</a:t>
                    </a:r>
                  </a:p>
                  <a:p>
                    <a:fld id="{41B6FCEE-61C6-467A-9E80-3C780128D3C0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FDF-4E9B-AF0F-E6C3C4BE8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Sheet1!$A$63:$A$67</c:f>
              <c:strCache>
                <c:ptCount val="5"/>
                <c:pt idx="0">
                  <c:v>Army</c:v>
                </c:pt>
                <c:pt idx="1">
                  <c:v>Navy</c:v>
                </c:pt>
                <c:pt idx="2">
                  <c:v>Air Force</c:v>
                </c:pt>
                <c:pt idx="3">
                  <c:v>DLA</c:v>
                </c:pt>
                <c:pt idx="4">
                  <c:v>Other</c:v>
                </c:pt>
              </c:strCache>
            </c:strRef>
          </c:cat>
          <c:val>
            <c:numRef>
              <c:f>Sheet1!$B$63:$B$67</c:f>
              <c:numCache>
                <c:formatCode>General</c:formatCode>
                <c:ptCount val="5"/>
                <c:pt idx="0">
                  <c:v>19.399999999999999</c:v>
                </c:pt>
                <c:pt idx="1">
                  <c:v>8</c:v>
                </c:pt>
                <c:pt idx="2">
                  <c:v>12.7</c:v>
                </c:pt>
                <c:pt idx="3">
                  <c:v>3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FDF-4E9B-AF0F-E6C3C4BE8FD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26D24-06B4-471F-A60B-12BF765D6230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CD7F3-412B-495B-B68D-2A296BB96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11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F1A984-2752-48C2-95A4-A55AC8A152B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00E11E-6114-4F17-B7CF-B7BABADB7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30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Calibri" pitchFamily="1" charset="0"/>
              <a:ea typeface="ＭＳ Ｐゴシック" pitchFamily="1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E2F35F-5C67-42EC-9E13-637B8FCE11D9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97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+mn-lt"/>
              </a:rPr>
              <a:t>At the $15M annual appropriation, a 5% rebate leverages $300M in subcontract performance by Native-owned firms.</a:t>
            </a:r>
          </a:p>
          <a:p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At the $20M appropriation, a 5% rebate leverages $400M in subcontract performance by Native-owned firms.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0E11E-6114-4F17-B7CF-B7BABADB76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51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+mn-lt"/>
              </a:rPr>
              <a:t>At the $15M annual appropriation, a 5% rebate leverages $300M in subcontract performance by Native-owned firms.</a:t>
            </a:r>
          </a:p>
          <a:p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At the $20M appropriation, a 5% rebate leverages $400M in subcontract performance by Native-owned firms.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0E11E-6114-4F17-B7CF-B7BABADB76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09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0E11E-6114-4F17-B7CF-B7BABADB76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4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0E11E-6114-4F17-B7CF-B7BABADB76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0E11E-6114-4F17-B7CF-B7BABADB76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50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0E11E-6114-4F17-B7CF-B7BABADB76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05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lIns="0" tIns="0" rIns="0" bIns="0" anchor="t">
            <a:normAutofit/>
          </a:bodyPr>
          <a:lstStyle>
            <a:lvl1pPr algn="l">
              <a:defRPr sz="2000" b="0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93727" y="6492876"/>
            <a:ext cx="457200" cy="365125"/>
          </a:xfrm>
        </p:spPr>
        <p:txBody>
          <a:bodyPr/>
          <a:lstStyle/>
          <a:p>
            <a:fld id="{2770223D-10EB-4AF9-BCEE-A95FE8AF22CB}" type="slidenum">
              <a:rPr lang="en-US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0"/>
            <a:ext cx="2209800" cy="222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34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70223D-10EB-4AF9-BCEE-A95FE8AF22C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64" y="113233"/>
            <a:ext cx="963948" cy="97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31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lang="en-US" dirty="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lang="en-US" smtClean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lang="en-US" smtClean="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lang="en-US" smtClean="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lang="en-US" smtClean="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lang="en-US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70223D-10EB-4AF9-BCEE-A95FE8AF22C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64" y="113233"/>
            <a:ext cx="963948" cy="97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02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lang="en-US" smtClean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lang="en-US" smtClean="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lang="en-US" smtClean="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lang="en-US" smtClean="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lang="en-US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>
            <a:normAutofit/>
          </a:bodyPr>
          <a:lstStyle>
            <a:lvl1pPr>
              <a:defRPr lang="en-US" smtClean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lang="en-US" smtClean="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lang="en-US" smtClean="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lang="en-US" smtClean="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lang="en-US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70223D-10EB-4AF9-BCEE-A95FE8AF22C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64" y="113233"/>
            <a:ext cx="963948" cy="97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8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70223D-10EB-4AF9-BCEE-A95FE8AF22C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64" y="113233"/>
            <a:ext cx="963948" cy="97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48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70223D-10EB-4AF9-BCEE-A95FE8AF22C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64" y="113233"/>
            <a:ext cx="963948" cy="97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49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70223D-10EB-4AF9-BCEE-A95FE8AF22C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64" y="113233"/>
            <a:ext cx="963948" cy="97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90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1"/>
            <a:ext cx="7772400" cy="1295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2050" name="Picture 2" descr="C:\Users\ghebrea\Pictures\united-states-map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22" y="1676400"/>
            <a:ext cx="701148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551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693B-1545-4C90-BD67-C8D5E086EA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24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693B-1545-4C90-BD67-C8D5E086EA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27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693B-1545-4C90-BD67-C8D5E086EA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8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lIns="0" tIns="0" rIns="0" bIns="0" anchor="t">
            <a:normAutofit/>
          </a:bodyPr>
          <a:lstStyle>
            <a:lvl1pPr algn="l">
              <a:defRPr sz="2000" b="0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3200" b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93727" y="6492876"/>
            <a:ext cx="457200" cy="365125"/>
          </a:xfrm>
        </p:spPr>
        <p:txBody>
          <a:bodyPr/>
          <a:lstStyle/>
          <a:p>
            <a:fld id="{2770223D-10EB-4AF9-BCEE-A95FE8AF22CB}" type="slidenum">
              <a:rPr lang="en-US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21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693B-1545-4C90-BD67-C8D5E086EA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96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693B-1545-4C90-BD67-C8D5E086EA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693B-1545-4C90-BD67-C8D5E086EA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12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693B-1545-4C90-BD67-C8D5E086EA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53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693B-1545-4C90-BD67-C8D5E086EA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18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693B-1545-4C90-BD67-C8D5E086EA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00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693B-1545-4C90-BD67-C8D5E086EA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94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7738" y="6324600"/>
            <a:ext cx="457200" cy="365125"/>
          </a:xfrm>
        </p:spPr>
        <p:txBody>
          <a:bodyPr/>
          <a:lstStyle/>
          <a:p>
            <a:fld id="{2770223D-10EB-4AF9-BCEE-A95FE8AF22CB}" type="slidenum">
              <a:rPr lang="en-US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2205"/>
            <a:ext cx="963948" cy="97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8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92876"/>
            <a:ext cx="457200" cy="365125"/>
          </a:xfrm>
        </p:spPr>
        <p:txBody>
          <a:bodyPr/>
          <a:lstStyle/>
          <a:p>
            <a:fld id="{2770223D-10EB-4AF9-BCEE-A95FE8AF22CB}" type="slidenum">
              <a:rPr lang="en-US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64" y="113233"/>
            <a:ext cx="963948" cy="97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29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223D-10EB-4AF9-BCEE-A95FE8AF22CB}" type="slidenum">
              <a:rPr lang="en-US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64" y="113233"/>
            <a:ext cx="963948" cy="97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22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223D-10EB-4AF9-BCEE-A95FE8AF22CB}" type="slidenum">
              <a:rPr lang="en-US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64" y="113233"/>
            <a:ext cx="963948" cy="97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84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223D-10EB-4AF9-BCEE-A95FE8AF22CB}" type="slidenum">
              <a:rPr lang="en-US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64" y="113233"/>
            <a:ext cx="963948" cy="97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95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223D-10EB-4AF9-BCEE-A95FE8AF22CB}" type="slidenum">
              <a:rPr lang="en-US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764" y="113233"/>
            <a:ext cx="963948" cy="97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07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71801"/>
            <a:ext cx="7772400" cy="1470025"/>
          </a:xfrm>
        </p:spPr>
        <p:txBody>
          <a:bodyPr lIns="0" tIns="0" rIns="0" bIns="0" anchor="b"/>
          <a:lstStyle>
            <a:lvl1pPr algn="l">
              <a:defRPr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22775"/>
            <a:ext cx="7772400" cy="12192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96400" y="6375400"/>
            <a:ext cx="5181600" cy="177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5000" y="6356351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70223D-10EB-4AF9-BCEE-A95FE8AF22C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762000"/>
            <a:ext cx="2133600" cy="2152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213824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9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6018"/>
            <a:ext cx="7620000" cy="820783"/>
          </a:xfrm>
          <a:prstGeom prst="rect">
            <a:avLst/>
          </a:prstGeom>
        </p:spPr>
        <p:txBody>
          <a:bodyPr vert="horz" wrap="square" lIns="0" tIns="0" rIns="9144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92876"/>
            <a:ext cx="457200" cy="36512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2770223D-10EB-4AF9-BCEE-A95FE8AF22CB}" type="slidenum">
              <a:rPr lang="en-US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172200" y="6492876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2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2400" b="1" kern="1200" baseline="0">
          <a:solidFill>
            <a:schemeClr val="tx2">
              <a:lumMod val="75000"/>
            </a:schemeClr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dirty="0" smtClean="0">
          <a:solidFill>
            <a:schemeClr val="tx1"/>
          </a:solidFill>
          <a:latin typeface="+mj-lt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60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60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D693B-1545-4C90-BD67-C8D5E086EA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chart" Target="../charts/chart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manuel.ghebresilase.ctr@mail.mil" TargetMode="External"/><Relationship Id="rId2" Type="http://schemas.openxmlformats.org/officeDocument/2006/relationships/hyperlink" Target="mailto:Ruby.j.Crenshaw-lawrence.civ@mail.mi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business.defense.gov/Programs/Indian-Incentive-Progra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223D-10EB-4AF9-BCEE-A95FE8AF22CB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Rockwell" panose="02060603020205020403" pitchFamily="18" charset="0"/>
              </a:rPr>
              <a:t>Indian Incentive Program</a:t>
            </a:r>
            <a:endParaRPr lang="en-US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70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5560"/>
            <a:ext cx="7620000" cy="82078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  <a:cs typeface="Times New Roman" charset="0"/>
              </a:rPr>
              <a:t>Native Participation FY16-FY18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799" y="1143001"/>
            <a:ext cx="8825023" cy="2285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0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6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altLang="en-US" sz="1600" dirty="0" smtClean="0">
              <a:latin typeface="+mn-lt"/>
            </a:endParaRPr>
          </a:p>
        </p:txBody>
      </p:sp>
      <p:sp>
        <p:nvSpPr>
          <p:cNvPr id="9" name="Title 1"/>
          <p:cNvSpPr>
            <a:spLocks noGrp="1"/>
          </p:cNvSpPr>
          <p:nvPr/>
        </p:nvSpPr>
        <p:spPr>
          <a:xfrm>
            <a:off x="7259320" y="6324600"/>
            <a:ext cx="1884680" cy="38100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314701"/>
              </p:ext>
            </p:extLst>
          </p:nvPr>
        </p:nvGraphicFramePr>
        <p:xfrm>
          <a:off x="450110" y="1124579"/>
          <a:ext cx="8534400" cy="5200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223D-10EB-4AF9-BCEE-A95FE8AF22CB}" type="slidenum">
              <a:rPr lang="en-US" smtClean="0">
                <a:solidFill>
                  <a:srgbClr val="1F497D">
                    <a:lumMod val="50000"/>
                  </a:srgbClr>
                </a:solidFill>
              </a:rPr>
              <a:pPr/>
              <a:t>10</a:t>
            </a:fld>
            <a:endParaRPr lang="en-US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8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634177" cy="82078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Rockwell"/>
                <a:ea typeface="Proxima Nova Bold" charset="0"/>
                <a:cs typeface="Rockwell"/>
              </a:rPr>
              <a:t>Participation by DoD </a:t>
            </a:r>
            <a:r>
              <a:rPr lang="en-US">
                <a:solidFill>
                  <a:schemeClr val="accent1">
                    <a:lumMod val="50000"/>
                  </a:schemeClr>
                </a:solidFill>
                <a:latin typeface="Rockwell"/>
                <a:ea typeface="Proxima Nova Bold" charset="0"/>
                <a:cs typeface="Rockwell"/>
              </a:rPr>
              <a:t>Service </a:t>
            </a:r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Rockwell"/>
                <a:ea typeface="Proxima Nova Bold" charset="0"/>
                <a:cs typeface="Rockwell"/>
              </a:rPr>
              <a:t>FY16-FY18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Rockwell"/>
              <a:ea typeface="Proxima Nova Bold" charset="0"/>
              <a:cs typeface="Rockwel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772400" cy="4525963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76200" y="6355080"/>
            <a:ext cx="3200400" cy="50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C00000"/>
                </a:solidFill>
              </a:rPr>
              <a:t>*OTHER 9% </a:t>
            </a:r>
            <a:r>
              <a:rPr lang="en-US" dirty="0" smtClean="0">
                <a:solidFill>
                  <a:srgbClr val="C00000"/>
                </a:solidFill>
              </a:rPr>
              <a:t>(SOFSA, DCMA, USTRANSCOM…)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92817" y="6477000"/>
            <a:ext cx="1143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580406"/>
              </p:ext>
            </p:extLst>
          </p:nvPr>
        </p:nvGraphicFramePr>
        <p:xfrm>
          <a:off x="762000" y="1066800"/>
          <a:ext cx="7467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223D-10EB-4AF9-BCEE-A95FE8AF22CB}" type="slidenum">
              <a:rPr lang="en-US" smtClean="0">
                <a:solidFill>
                  <a:srgbClr val="1F497D">
                    <a:lumMod val="50000"/>
                  </a:srgbClr>
                </a:solidFill>
              </a:rPr>
              <a:pPr/>
              <a:t>11</a:t>
            </a:fld>
            <a:endParaRPr lang="en-US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85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4"/>
          <p:cNvSpPr>
            <a:spLocks/>
          </p:cNvSpPr>
          <p:nvPr/>
        </p:nvSpPr>
        <p:spPr bwMode="auto">
          <a:xfrm>
            <a:off x="609600" y="1295400"/>
            <a:ext cx="2773680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  <a:ea typeface="Proxima Nova Bold" charset="0"/>
                <a:cs typeface="Rockwell"/>
                <a:sym typeface="Proxima Nova Bold" charset="0"/>
              </a:rPr>
              <a:t>Contact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  <a:ea typeface="Proxima Nova Bold" charset="0"/>
              <a:cs typeface="Rockwell"/>
              <a:sym typeface="Proxima Nova Bol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1000" y="6629400"/>
            <a:ext cx="1143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905000"/>
            <a:ext cx="7620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a typeface="Proxima Nova Bold" pitchFamily="-102" charset="0"/>
                <a:cs typeface="Rockwell"/>
                <a:sym typeface="Proxima Nova Bold" pitchFamily="-102" charset="0"/>
              </a:rPr>
              <a:t>Dr. Ruby Crenshaw-Lawrence</a:t>
            </a:r>
          </a:p>
          <a:p>
            <a:r>
              <a:rPr lang="en-US" dirty="0">
                <a:cs typeface="Rockwell"/>
              </a:rPr>
              <a:t>Indian Incentive Program</a:t>
            </a:r>
          </a:p>
          <a:p>
            <a:r>
              <a:rPr lang="en-US" dirty="0">
                <a:cs typeface="Times New Roman" pitchFamily="18" charset="0"/>
              </a:rPr>
              <a:t>Department of Defense </a:t>
            </a:r>
          </a:p>
          <a:p>
            <a:r>
              <a:rPr lang="en-US" dirty="0">
                <a:cs typeface="Times New Roman" pitchFamily="18" charset="0"/>
              </a:rPr>
              <a:t>Office of Small Business Programs</a:t>
            </a:r>
          </a:p>
          <a:p>
            <a:r>
              <a:rPr lang="en-US" dirty="0">
                <a:cs typeface="Times New Roman" pitchFamily="18" charset="0"/>
              </a:rPr>
              <a:t>E-mail: </a:t>
            </a:r>
            <a:r>
              <a:rPr lang="en-US" dirty="0">
                <a:cs typeface="Times New Roman" pitchFamily="18" charset="0"/>
                <a:hlinkClick r:id="rId2"/>
              </a:rPr>
              <a:t>Ruby.J.Crenshaw-lawrence.civ@mail.mil</a:t>
            </a:r>
            <a:r>
              <a:rPr lang="en-US" dirty="0">
                <a:cs typeface="Times New Roman" pitchFamily="18" charset="0"/>
              </a:rPr>
              <a:t> </a:t>
            </a:r>
          </a:p>
          <a:p>
            <a:r>
              <a:rPr lang="en-US" dirty="0">
                <a:cs typeface="Times New Roman" pitchFamily="18" charset="0"/>
              </a:rPr>
              <a:t>Office: (571</a:t>
            </a:r>
            <a:r>
              <a:rPr lang="en-US">
                <a:cs typeface="Times New Roman" pitchFamily="18" charset="0"/>
              </a:rPr>
              <a:t>) </a:t>
            </a:r>
            <a:r>
              <a:rPr lang="en-US" smtClean="0">
                <a:cs typeface="Times New Roman" pitchFamily="18" charset="0"/>
              </a:rPr>
              <a:t>372-6332</a:t>
            </a:r>
            <a:endParaRPr lang="en-US" dirty="0">
              <a:cs typeface="Times New Roman" pitchFamily="18" charset="0"/>
            </a:endParaRPr>
          </a:p>
          <a:p>
            <a:endParaRPr lang="en-US" sz="1400" dirty="0">
              <a:cs typeface="Times New Roman" pitchFamily="18" charset="0"/>
            </a:endParaRPr>
          </a:p>
          <a:p>
            <a:r>
              <a:rPr lang="en-US" b="1" dirty="0">
                <a:cs typeface="Times New Roman" pitchFamily="18" charset="0"/>
              </a:rPr>
              <a:t>Amanuel Ghebresilase </a:t>
            </a:r>
          </a:p>
          <a:p>
            <a:r>
              <a:rPr lang="en-US" dirty="0">
                <a:cs typeface="Times New Roman" pitchFamily="18" charset="0"/>
              </a:rPr>
              <a:t>IIP Support Contractor</a:t>
            </a:r>
          </a:p>
          <a:p>
            <a:r>
              <a:rPr lang="en-US" dirty="0">
                <a:cs typeface="Times New Roman" pitchFamily="18" charset="0"/>
              </a:rPr>
              <a:t>E-mail: </a:t>
            </a:r>
            <a:r>
              <a:rPr lang="en-US" dirty="0">
                <a:cs typeface="Times New Roman" pitchFamily="18" charset="0"/>
                <a:hlinkClick r:id="rId3"/>
              </a:rPr>
              <a:t>amanuel.ghebresilase.ctr@mail.mil</a:t>
            </a: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Office: (571) 372-6337</a:t>
            </a: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Website: </a:t>
            </a:r>
            <a:r>
              <a:rPr lang="en-US" dirty="0">
                <a:cs typeface="Times New Roman" pitchFamily="18" charset="0"/>
                <a:hlinkClick r:id="rId4"/>
              </a:rPr>
              <a:t>http://business.defense.gov/Programs/Indian-Incentive-Program/</a:t>
            </a:r>
            <a:r>
              <a:rPr lang="en-US" dirty="0">
                <a:cs typeface="Times New Roman" pitchFamily="18" charset="0"/>
              </a:rPr>
              <a:t> </a:t>
            </a:r>
            <a:endParaRPr lang="en-US" dirty="0">
              <a:cs typeface="Rockwel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223D-10EB-4AF9-BCEE-A95FE8AF22CB}" type="slidenum">
              <a:rPr lang="en-US" smtClean="0">
                <a:solidFill>
                  <a:srgbClr val="1F497D">
                    <a:lumMod val="50000"/>
                  </a:srgbClr>
                </a:solidFill>
              </a:rPr>
              <a:pPr/>
              <a:t>12</a:t>
            </a:fld>
            <a:endParaRPr lang="en-US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3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4"/>
          <p:cNvSpPr>
            <a:spLocks/>
          </p:cNvSpPr>
          <p:nvPr/>
        </p:nvSpPr>
        <p:spPr bwMode="auto">
          <a:xfrm>
            <a:off x="2865120" y="609600"/>
            <a:ext cx="4069080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  <a:ea typeface="Proxima Nova Bold" charset="0"/>
                <a:cs typeface="Rockwell"/>
                <a:sym typeface="Proxima Nova Bold" charset="0"/>
              </a:rPr>
              <a:t>Indian Incentive Program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  <a:ea typeface="Proxima Nova Bold" charset="0"/>
              <a:cs typeface="Rockwell"/>
              <a:sym typeface="Proxima Nova Bold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456B97-BD45-ED4F-8430-27F64B57B3F6}"/>
              </a:ext>
            </a:extLst>
          </p:cNvPr>
          <p:cNvSpPr/>
          <p:nvPr/>
        </p:nvSpPr>
        <p:spPr>
          <a:xfrm>
            <a:off x="381000" y="1295400"/>
            <a:ext cx="8117917" cy="612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900"/>
              </a:spcAft>
              <a:buClr>
                <a:srgbClr val="44546A">
                  <a:lumMod val="75000"/>
                </a:srgbClr>
              </a:buClr>
              <a:buSzPct val="101000"/>
              <a:buFontTx/>
              <a:buNone/>
              <a:tabLst/>
              <a:defRPr/>
            </a:pPr>
            <a:r>
              <a:rPr kumimoji="0" lang="en-US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Helvetica Neue" charset="0"/>
                <a:cs typeface="Arial" panose="020B0604020202020204" pitchFamily="34" charset="0"/>
              </a:rPr>
              <a:t>Program History:</a:t>
            </a:r>
          </a:p>
          <a:p>
            <a:pPr marL="285750" indent="-285750">
              <a:spcBef>
                <a:spcPct val="20000"/>
              </a:spcBef>
              <a:spcAft>
                <a:spcPts val="900"/>
              </a:spcAft>
              <a:buClr>
                <a:srgbClr val="44546A">
                  <a:lumMod val="75000"/>
                </a:srgbClr>
              </a:buClr>
              <a:buSzPct val="101000"/>
              <a:buFont typeface="Arial" panose="020B0604020202020204" pitchFamily="34" charset="0"/>
              <a:buChar char="•"/>
              <a:defRPr/>
            </a:pPr>
            <a:r>
              <a:rPr lang="en-US" sz="1650" spc="-10" dirty="0">
                <a:solidFill>
                  <a:srgbClr val="3E3E3E"/>
                </a:solidFill>
                <a:cs typeface="Calibri"/>
              </a:rPr>
              <a:t>The Indian Incentive Program was established government-wide in 1988 by P.L. 100-442, which amended Section 504 the Indian Financing Act of 1974 (25 USC 1544).  Section 504 authorized a contractor of any Federal agency to receive additional compensation equal to 5 percent of the amount subcontracted to a Indian organization or Indian-owned economic enterprise.  </a:t>
            </a:r>
            <a:endParaRPr lang="en-US" sz="1650" spc="-10" dirty="0" smtClean="0">
              <a:solidFill>
                <a:srgbClr val="3E3E3E"/>
              </a:solidFill>
              <a:cs typeface="Calibri"/>
            </a:endParaRPr>
          </a:p>
          <a:p>
            <a:pPr marL="285750" indent="-285750">
              <a:spcBef>
                <a:spcPct val="20000"/>
              </a:spcBef>
              <a:spcAft>
                <a:spcPts val="900"/>
              </a:spcAft>
              <a:buClr>
                <a:srgbClr val="44546A">
                  <a:lumMod val="75000"/>
                </a:srgbClr>
              </a:buClr>
              <a:buSzPct val="101000"/>
              <a:buFont typeface="Arial" panose="020B0604020202020204" pitchFamily="34" charset="0"/>
              <a:buChar char="•"/>
              <a:defRPr/>
            </a:pPr>
            <a:r>
              <a:rPr lang="en-US" sz="1650" spc="-10" dirty="0" smtClean="0">
                <a:solidFill>
                  <a:srgbClr val="3E3E3E"/>
                </a:solidFill>
                <a:cs typeface="Calibri"/>
              </a:rPr>
              <a:t>The </a:t>
            </a:r>
            <a:r>
              <a:rPr lang="en-US" sz="1650" spc="-10" dirty="0">
                <a:solidFill>
                  <a:srgbClr val="3E3E3E"/>
                </a:solidFill>
                <a:cs typeface="Calibri"/>
              </a:rPr>
              <a:t>Department of Defense began implementing its Indian Incentive Program, </a:t>
            </a:r>
            <a:r>
              <a:rPr lang="en-US" sz="1650" spc="-10" dirty="0" smtClean="0">
                <a:solidFill>
                  <a:srgbClr val="3E3E3E"/>
                </a:solidFill>
                <a:cs typeface="Calibri"/>
              </a:rPr>
              <a:t>aimed at </a:t>
            </a:r>
            <a:r>
              <a:rPr lang="en-US" sz="1650" spc="-10" dirty="0">
                <a:solidFill>
                  <a:srgbClr val="3E3E3E"/>
                </a:solidFill>
                <a:cs typeface="Calibri"/>
              </a:rPr>
              <a:t>Indian organizations or Indian-owned economic enterprises which have a subcontract worth $500,000 or more, under the above authority and is codified at DFARS Clause 252.226.7001</a:t>
            </a:r>
            <a:r>
              <a:rPr lang="en-US" sz="1650" spc="-10" dirty="0" smtClean="0">
                <a:solidFill>
                  <a:srgbClr val="3E3E3E"/>
                </a:solidFill>
                <a:cs typeface="Calibri"/>
              </a:rPr>
              <a:t>.</a:t>
            </a:r>
          </a:p>
          <a:p>
            <a:pPr>
              <a:spcBef>
                <a:spcPct val="20000"/>
              </a:spcBef>
              <a:spcAft>
                <a:spcPts val="900"/>
              </a:spcAft>
              <a:buClr>
                <a:srgbClr val="44546A">
                  <a:lumMod val="75000"/>
                </a:srgbClr>
              </a:buClr>
              <a:buSzPct val="101000"/>
              <a:defRPr/>
            </a:pPr>
            <a:r>
              <a:rPr lang="en-US" sz="1700" b="1" u="sng" spc="-5" dirty="0" smtClean="0">
                <a:solidFill>
                  <a:srgbClr val="3E3E3E"/>
                </a:solidFill>
                <a:cs typeface="Calibri"/>
              </a:rPr>
              <a:t>Purpose: </a:t>
            </a:r>
          </a:p>
          <a:p>
            <a:pPr marL="285750" indent="-285750">
              <a:spcBef>
                <a:spcPct val="20000"/>
              </a:spcBef>
              <a:spcAft>
                <a:spcPts val="900"/>
              </a:spcAft>
              <a:buClr>
                <a:srgbClr val="44546A">
                  <a:lumMod val="75000"/>
                </a:srgbClr>
              </a:buClr>
              <a:buSzPct val="101000"/>
              <a:buFont typeface="Arial" panose="020B0604020202020204" pitchFamily="34" charset="0"/>
              <a:buChar char="•"/>
              <a:defRPr/>
            </a:pPr>
            <a:r>
              <a:rPr lang="en-US" sz="1650" spc="-5" dirty="0" smtClean="0">
                <a:solidFill>
                  <a:srgbClr val="3E3E3E"/>
                </a:solidFill>
                <a:cs typeface="Calibri"/>
              </a:rPr>
              <a:t>IIP </a:t>
            </a:r>
            <a:r>
              <a:rPr lang="en-US" sz="1650" spc="-5" dirty="0">
                <a:solidFill>
                  <a:srgbClr val="3E3E3E"/>
                </a:solidFill>
                <a:cs typeface="Calibri"/>
              </a:rPr>
              <a:t>is </a:t>
            </a:r>
            <a:r>
              <a:rPr lang="en-US" sz="1650" spc="-10" dirty="0">
                <a:solidFill>
                  <a:srgbClr val="3E3E3E"/>
                </a:solidFill>
                <a:cs typeface="Calibri"/>
              </a:rPr>
              <a:t>designed </a:t>
            </a:r>
            <a:r>
              <a:rPr lang="en-US" sz="1650" spc="-20" dirty="0">
                <a:solidFill>
                  <a:srgbClr val="3E3E3E"/>
                </a:solidFill>
                <a:cs typeface="Calibri"/>
              </a:rPr>
              <a:t>to </a:t>
            </a:r>
            <a:r>
              <a:rPr lang="en-US" sz="1650" spc="-15" dirty="0">
                <a:solidFill>
                  <a:srgbClr val="3E3E3E"/>
                </a:solidFill>
                <a:cs typeface="Calibri"/>
              </a:rPr>
              <a:t>encourage </a:t>
            </a:r>
            <a:r>
              <a:rPr lang="en-US" sz="1650" spc="-5" dirty="0">
                <a:solidFill>
                  <a:srgbClr val="3E3E3E"/>
                </a:solidFill>
                <a:cs typeface="Calibri"/>
              </a:rPr>
              <a:t>the </a:t>
            </a:r>
            <a:r>
              <a:rPr lang="en-US" sz="1650" spc="-10" dirty="0">
                <a:solidFill>
                  <a:srgbClr val="3E3E3E"/>
                </a:solidFill>
                <a:cs typeface="Calibri"/>
              </a:rPr>
              <a:t>use </a:t>
            </a:r>
            <a:r>
              <a:rPr lang="en-US" sz="1650" spc="-5" dirty="0">
                <a:solidFill>
                  <a:srgbClr val="3E3E3E"/>
                </a:solidFill>
                <a:cs typeface="Calibri"/>
              </a:rPr>
              <a:t>of Indian </a:t>
            </a:r>
            <a:r>
              <a:rPr lang="en-US" sz="1650" spc="-15" dirty="0">
                <a:solidFill>
                  <a:srgbClr val="3E3E3E"/>
                </a:solidFill>
                <a:cs typeface="Calibri"/>
              </a:rPr>
              <a:t>Organizations,  </a:t>
            </a:r>
            <a:r>
              <a:rPr lang="en-US" sz="1650" spc="-10" dirty="0">
                <a:solidFill>
                  <a:srgbClr val="3E3E3E"/>
                </a:solidFill>
                <a:cs typeface="Calibri"/>
              </a:rPr>
              <a:t>Native Hawaiian Small </a:t>
            </a:r>
            <a:r>
              <a:rPr lang="en-US" sz="1650" spc="-5" dirty="0">
                <a:solidFill>
                  <a:srgbClr val="3E3E3E"/>
                </a:solidFill>
                <a:cs typeface="Calibri"/>
              </a:rPr>
              <a:t>Business Concerns and Indian-Owned  </a:t>
            </a:r>
            <a:r>
              <a:rPr lang="en-US" sz="1650" spc="-15" dirty="0">
                <a:solidFill>
                  <a:srgbClr val="3E3E3E"/>
                </a:solidFill>
                <a:cs typeface="Calibri"/>
              </a:rPr>
              <a:t>Economic </a:t>
            </a:r>
            <a:r>
              <a:rPr lang="en-US" sz="1650" spc="-10" dirty="0">
                <a:solidFill>
                  <a:srgbClr val="3E3E3E"/>
                </a:solidFill>
                <a:cs typeface="Calibri"/>
              </a:rPr>
              <a:t>Enterprises by providing </a:t>
            </a:r>
            <a:r>
              <a:rPr lang="en-US" sz="1650" spc="-5" dirty="0">
                <a:solidFill>
                  <a:srgbClr val="3E3E3E"/>
                </a:solidFill>
                <a:cs typeface="Calibri"/>
              </a:rPr>
              <a:t>a 5% </a:t>
            </a:r>
            <a:r>
              <a:rPr lang="en-US" sz="1650" spc="-10" dirty="0">
                <a:solidFill>
                  <a:srgbClr val="3E3E3E"/>
                </a:solidFill>
                <a:cs typeface="Calibri"/>
              </a:rPr>
              <a:t>incentive </a:t>
            </a:r>
            <a:r>
              <a:rPr lang="en-US" sz="1650" spc="-15" dirty="0">
                <a:solidFill>
                  <a:srgbClr val="3E3E3E"/>
                </a:solidFill>
                <a:cs typeface="Calibri"/>
              </a:rPr>
              <a:t>to </a:t>
            </a:r>
            <a:r>
              <a:rPr lang="en-US" sz="1650" spc="-10" dirty="0">
                <a:solidFill>
                  <a:srgbClr val="3E3E3E"/>
                </a:solidFill>
                <a:cs typeface="Calibri"/>
              </a:rPr>
              <a:t>prime </a:t>
            </a:r>
            <a:r>
              <a:rPr lang="en-US" sz="1650" spc="-5" dirty="0">
                <a:solidFill>
                  <a:srgbClr val="3E3E3E"/>
                </a:solidFill>
                <a:cs typeface="Calibri"/>
              </a:rPr>
              <a:t>and  sub-tier </a:t>
            </a:r>
            <a:r>
              <a:rPr lang="en-US" sz="1650" spc="-20" dirty="0">
                <a:solidFill>
                  <a:srgbClr val="3E3E3E"/>
                </a:solidFill>
                <a:cs typeface="Calibri"/>
              </a:rPr>
              <a:t>contractors </a:t>
            </a:r>
            <a:r>
              <a:rPr lang="en-US" sz="1650" spc="-5" dirty="0">
                <a:solidFill>
                  <a:srgbClr val="3E3E3E"/>
                </a:solidFill>
                <a:cs typeface="Calibri"/>
              </a:rPr>
              <a:t>who </a:t>
            </a:r>
            <a:r>
              <a:rPr lang="en-US" sz="1650" spc="-15" dirty="0">
                <a:solidFill>
                  <a:srgbClr val="3E3E3E"/>
                </a:solidFill>
                <a:cs typeface="Calibri"/>
              </a:rPr>
              <a:t>subcontract </a:t>
            </a:r>
            <a:r>
              <a:rPr lang="en-US" sz="1650" spc="-5" dirty="0">
                <a:solidFill>
                  <a:srgbClr val="3E3E3E"/>
                </a:solidFill>
                <a:cs typeface="Calibri"/>
              </a:rPr>
              <a:t>with eligible</a:t>
            </a:r>
            <a:r>
              <a:rPr lang="en-US" sz="1650" spc="105" dirty="0">
                <a:solidFill>
                  <a:srgbClr val="3E3E3E"/>
                </a:solidFill>
                <a:cs typeface="Calibri"/>
              </a:rPr>
              <a:t> </a:t>
            </a:r>
            <a:r>
              <a:rPr lang="en-US" sz="1650" spc="-10" dirty="0" smtClean="0">
                <a:solidFill>
                  <a:srgbClr val="3E3E3E"/>
                </a:solidFill>
                <a:cs typeface="Calibri"/>
              </a:rPr>
              <a:t>firms </a:t>
            </a:r>
          </a:p>
          <a:p>
            <a:pPr marL="285750" indent="-285750">
              <a:spcBef>
                <a:spcPct val="20000"/>
              </a:spcBef>
              <a:spcAft>
                <a:spcPts val="900"/>
              </a:spcAft>
              <a:buClr>
                <a:srgbClr val="44546A">
                  <a:lumMod val="75000"/>
                </a:srgbClr>
              </a:buClr>
              <a:buSzPct val="101000"/>
              <a:buFont typeface="Arial" panose="020B0604020202020204" pitchFamily="34" charset="0"/>
              <a:buChar char="•"/>
              <a:defRPr/>
            </a:pPr>
            <a:r>
              <a:rPr kumimoji="0" lang="en-US" sz="16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Through </a:t>
            </a:r>
            <a:r>
              <a:rPr kumimoji="0" lang="en-US" sz="16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generation of subcontracts, the IIP serves as an economic multiplier for Native American communities. DoD prime contractors with a subcontract worth $500,000 or more that contains the DFARS clause are eligible for incentive payments</a:t>
            </a:r>
            <a:r>
              <a:rPr kumimoji="0" lang="en-US" sz="16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.</a:t>
            </a:r>
          </a:p>
          <a:p>
            <a:pPr>
              <a:spcBef>
                <a:spcPct val="20000"/>
              </a:spcBef>
              <a:spcAft>
                <a:spcPts val="900"/>
              </a:spcAft>
              <a:buClr>
                <a:srgbClr val="44546A">
                  <a:lumMod val="75000"/>
                </a:srgbClr>
              </a:buClr>
              <a:buSzPct val="101000"/>
              <a:defRPr/>
            </a:pPr>
            <a:r>
              <a:rPr kumimoji="0" lang="en-US" sz="12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Helvetica Neue" charset="0"/>
                <a:cs typeface="Arial" panose="020B0604020202020204" pitchFamily="34" charset="0"/>
              </a:rPr>
              <a:t>Learn more </a:t>
            </a:r>
            <a:r>
              <a:rPr kumimoji="0" lang="en-US" sz="12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Helvetica Neue" charset="0"/>
                <a:cs typeface="Arial" panose="020B0604020202020204" pitchFamily="34" charset="0"/>
              </a:rPr>
              <a:t>at </a:t>
            </a:r>
            <a:r>
              <a:rPr kumimoji="0" lang="en-US" sz="1200" b="1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Helvetica Neue" charset="0"/>
                <a:cs typeface="Arial" panose="020B0604020202020204" pitchFamily="34" charset="0"/>
              </a:rPr>
              <a:t>business.defense.gov/Programs/Indian-Incentive-Program</a:t>
            </a:r>
            <a:endParaRPr kumimoji="0" lang="en-US" sz="1200" b="1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Helvetica Neue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spcAft>
                <a:spcPts val="900"/>
              </a:spcAft>
              <a:buClr>
                <a:srgbClr val="44546A">
                  <a:lumMod val="75000"/>
                </a:srgbClr>
              </a:buClr>
              <a:buSzPct val="101000"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Helvetica Neue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223D-10EB-4AF9-BCEE-A95FE8AF22CB}" type="slidenum">
              <a:rPr lang="en-US" smtClean="0">
                <a:solidFill>
                  <a:srgbClr val="1F497D">
                    <a:lumMod val="50000"/>
                  </a:srgbClr>
                </a:solidFill>
              </a:rPr>
              <a:pPr/>
              <a:t>2</a:t>
            </a:fld>
            <a:endParaRPr lang="en-US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9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  <a:ea typeface="Proxima Nova Bold" charset="0"/>
                <a:cs typeface="Rockwell"/>
                <a:sym typeface="Proxima Nova Bold" charset="0"/>
              </a:rPr>
              <a:t>Program Value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  <a:ea typeface="Proxima Nova Bold" charset="0"/>
              <a:cs typeface="Rockwell"/>
              <a:sym typeface="Proxima Nova Bold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BFF667-05D1-4EA2-9215-D0BE98F820DC}"/>
              </a:ext>
            </a:extLst>
          </p:cNvPr>
          <p:cNvSpPr/>
          <p:nvPr/>
        </p:nvSpPr>
        <p:spPr>
          <a:xfrm>
            <a:off x="1403033" y="2666041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500" b="1" i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500" b="1" i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500" b="1" i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5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936669" y="1807638"/>
            <a:ext cx="2935132" cy="38533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u="sng" dirty="0"/>
              <a:t>Benefits to DOD </a:t>
            </a:r>
          </a:p>
          <a:p>
            <a:pPr algn="ctr"/>
            <a:endParaRPr lang="en-US" sz="1500" b="1" u="sng" dirty="0"/>
          </a:p>
          <a:p>
            <a:pPr marL="298450" marR="114935" indent="-285750">
              <a:lnSpc>
                <a:spcPts val="2110"/>
              </a:lnSpc>
              <a:buFont typeface="Arial" panose="020B0604020202020204" pitchFamily="34" charset="0"/>
              <a:buChar char="•"/>
            </a:pPr>
            <a:r>
              <a:rPr lang="en-US" spc="-10" dirty="0" smtClean="0">
                <a:solidFill>
                  <a:srgbClr val="3E3E3E"/>
                </a:solidFill>
                <a:cs typeface="Calibri"/>
              </a:rPr>
              <a:t>Helps </a:t>
            </a:r>
            <a:r>
              <a:rPr lang="en-US" spc="-20" dirty="0">
                <a:solidFill>
                  <a:srgbClr val="3E3E3E"/>
                </a:solidFill>
                <a:cs typeface="Calibri"/>
              </a:rPr>
              <a:t>to </a:t>
            </a:r>
            <a:r>
              <a:rPr lang="en-US" spc="-10" dirty="0">
                <a:solidFill>
                  <a:srgbClr val="3E3E3E"/>
                </a:solidFill>
                <a:cs typeface="Calibri"/>
              </a:rPr>
              <a:t>establish </a:t>
            </a:r>
            <a:r>
              <a:rPr lang="en-US" spc="-5" dirty="0">
                <a:solidFill>
                  <a:srgbClr val="3E3E3E"/>
                </a:solidFill>
                <a:cs typeface="Calibri"/>
              </a:rPr>
              <a:t>a </a:t>
            </a:r>
            <a:r>
              <a:rPr lang="en-US" spc="-15" dirty="0">
                <a:solidFill>
                  <a:srgbClr val="3E3E3E"/>
                </a:solidFill>
                <a:cs typeface="Calibri"/>
              </a:rPr>
              <a:t>diverse </a:t>
            </a:r>
            <a:r>
              <a:rPr lang="en-US" spc="-10" dirty="0">
                <a:solidFill>
                  <a:srgbClr val="3E3E3E"/>
                </a:solidFill>
                <a:cs typeface="Calibri"/>
              </a:rPr>
              <a:t>industrial </a:t>
            </a:r>
            <a:r>
              <a:rPr lang="en-US" spc="-5" dirty="0">
                <a:solidFill>
                  <a:srgbClr val="3E3E3E"/>
                </a:solidFill>
                <a:cs typeface="Calibri"/>
              </a:rPr>
              <a:t>base </a:t>
            </a:r>
            <a:r>
              <a:rPr lang="en-US" spc="-20" dirty="0">
                <a:solidFill>
                  <a:srgbClr val="3E3E3E"/>
                </a:solidFill>
                <a:cs typeface="Calibri"/>
              </a:rPr>
              <a:t>to </a:t>
            </a:r>
            <a:r>
              <a:rPr lang="en-US" spc="-10" dirty="0">
                <a:solidFill>
                  <a:srgbClr val="3E3E3E"/>
                </a:solidFill>
                <a:cs typeface="Calibri"/>
              </a:rPr>
              <a:t>the Department  </a:t>
            </a:r>
            <a:r>
              <a:rPr lang="en-US" spc="-5" dirty="0">
                <a:solidFill>
                  <a:srgbClr val="3E3E3E"/>
                </a:solidFill>
                <a:cs typeface="Calibri"/>
              </a:rPr>
              <a:t>while </a:t>
            </a:r>
            <a:r>
              <a:rPr lang="en-US" spc="-10" dirty="0">
                <a:solidFill>
                  <a:srgbClr val="3E3E3E"/>
                </a:solidFill>
                <a:cs typeface="Calibri"/>
              </a:rPr>
              <a:t>improving the </a:t>
            </a:r>
            <a:r>
              <a:rPr lang="en-US" spc="-15" dirty="0">
                <a:solidFill>
                  <a:srgbClr val="3E3E3E"/>
                </a:solidFill>
                <a:cs typeface="Calibri"/>
              </a:rPr>
              <a:t>economy </a:t>
            </a:r>
            <a:r>
              <a:rPr lang="en-US" spc="-5" dirty="0">
                <a:solidFill>
                  <a:srgbClr val="3E3E3E"/>
                </a:solidFill>
                <a:cs typeface="Calibri"/>
              </a:rPr>
              <a:t>of </a:t>
            </a:r>
            <a:r>
              <a:rPr lang="en-US" spc="-15" dirty="0">
                <a:solidFill>
                  <a:srgbClr val="3E3E3E"/>
                </a:solidFill>
                <a:cs typeface="Calibri"/>
              </a:rPr>
              <a:t>Native </a:t>
            </a:r>
            <a:r>
              <a:rPr lang="en-US" spc="-5" dirty="0">
                <a:solidFill>
                  <a:srgbClr val="3E3E3E"/>
                </a:solidFill>
                <a:cs typeface="Calibri"/>
              </a:rPr>
              <a:t>American</a:t>
            </a:r>
            <a:r>
              <a:rPr lang="en-US" spc="204" dirty="0">
                <a:solidFill>
                  <a:srgbClr val="3E3E3E"/>
                </a:solidFill>
                <a:cs typeface="Calibri"/>
              </a:rPr>
              <a:t> </a:t>
            </a:r>
            <a:r>
              <a:rPr lang="en-US" spc="-10" dirty="0">
                <a:solidFill>
                  <a:srgbClr val="3E3E3E"/>
                </a:solidFill>
                <a:cs typeface="Calibri"/>
              </a:rPr>
              <a:t>Communities</a:t>
            </a:r>
            <a:endParaRPr lang="en-US" dirty="0">
              <a:cs typeface="Calibri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98450" indent="-285750">
              <a:lnSpc>
                <a:spcPts val="2375"/>
              </a:lnSpc>
              <a:buFont typeface="Arial" panose="020B0604020202020204" pitchFamily="34" charset="0"/>
              <a:buChar char="•"/>
            </a:pPr>
            <a:r>
              <a:rPr lang="en-US" spc="-5" dirty="0" smtClean="0">
                <a:solidFill>
                  <a:srgbClr val="3E3E3E"/>
                </a:solidFill>
                <a:cs typeface="Calibri"/>
              </a:rPr>
              <a:t>Encourages </a:t>
            </a:r>
            <a:r>
              <a:rPr lang="en-US" spc="-10" dirty="0" smtClean="0">
                <a:solidFill>
                  <a:srgbClr val="3E3E3E"/>
                </a:solidFill>
                <a:cs typeface="Calibri"/>
              </a:rPr>
              <a:t>participation </a:t>
            </a:r>
            <a:r>
              <a:rPr lang="en-US" spc="-15" dirty="0">
                <a:solidFill>
                  <a:srgbClr val="3E3E3E"/>
                </a:solidFill>
                <a:cs typeface="Calibri"/>
              </a:rPr>
              <a:t>by </a:t>
            </a:r>
            <a:r>
              <a:rPr lang="en-US" spc="-10" dirty="0">
                <a:solidFill>
                  <a:srgbClr val="3E3E3E"/>
                </a:solidFill>
                <a:cs typeface="Calibri"/>
              </a:rPr>
              <a:t>socio-economically</a:t>
            </a:r>
            <a:r>
              <a:rPr lang="en-US" spc="235" dirty="0">
                <a:solidFill>
                  <a:srgbClr val="3E3E3E"/>
                </a:solidFill>
                <a:cs typeface="Calibri"/>
              </a:rPr>
              <a:t> </a:t>
            </a:r>
            <a:r>
              <a:rPr lang="en-US" spc="-15" dirty="0" smtClean="0">
                <a:solidFill>
                  <a:srgbClr val="3E3E3E"/>
                </a:solidFill>
                <a:cs typeface="Calibri"/>
              </a:rPr>
              <a:t>disadvantaged</a:t>
            </a:r>
            <a:r>
              <a:rPr lang="en-US" dirty="0" smtClean="0">
                <a:cs typeface="Calibri"/>
              </a:rPr>
              <a:t> </a:t>
            </a:r>
            <a:r>
              <a:rPr lang="en-US" spc="-10" dirty="0" smtClean="0">
                <a:solidFill>
                  <a:srgbClr val="3E3E3E"/>
                </a:solidFill>
                <a:cs typeface="Calibri"/>
              </a:rPr>
              <a:t>firms </a:t>
            </a:r>
            <a:r>
              <a:rPr lang="en-US" spc="-5" dirty="0">
                <a:solidFill>
                  <a:srgbClr val="3E3E3E"/>
                </a:solidFill>
                <a:cs typeface="Calibri"/>
              </a:rPr>
              <a:t>in</a:t>
            </a:r>
            <a:r>
              <a:rPr lang="en-US" spc="-45" dirty="0">
                <a:solidFill>
                  <a:srgbClr val="3E3E3E"/>
                </a:solidFill>
                <a:cs typeface="Calibri"/>
              </a:rPr>
              <a:t> </a:t>
            </a:r>
            <a:r>
              <a:rPr lang="en-US" spc="-10" dirty="0">
                <a:solidFill>
                  <a:srgbClr val="3E3E3E"/>
                </a:solidFill>
                <a:cs typeface="Calibri"/>
              </a:rPr>
              <a:t>DoD</a:t>
            </a:r>
            <a:endParaRPr lang="en-US" dirty="0">
              <a:cs typeface="Calibri"/>
            </a:endParaRPr>
          </a:p>
          <a:p>
            <a:endParaRPr lang="en-US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492826" y="1807638"/>
            <a:ext cx="2414441" cy="39354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u="sng" dirty="0"/>
              <a:t>Benefits to </a:t>
            </a:r>
            <a:r>
              <a:rPr lang="en-US" sz="1500" b="1" u="sng" dirty="0" smtClean="0"/>
              <a:t>Native American Entities</a:t>
            </a:r>
            <a:endParaRPr lang="en-US" sz="1500" b="1" u="sng" dirty="0"/>
          </a:p>
          <a:p>
            <a:pPr algn="ctr"/>
            <a:endParaRPr lang="en-US" sz="1500" b="1" u="sng" dirty="0"/>
          </a:p>
          <a:p>
            <a:pPr marL="355600" marR="13970" indent="-342900">
              <a:lnSpc>
                <a:spcPts val="1920"/>
              </a:lnSpc>
              <a:spcBef>
                <a:spcPts val="4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dirty="0">
                <a:solidFill>
                  <a:srgbClr val="3E3E3E"/>
                </a:solidFill>
                <a:cs typeface="Calibri"/>
              </a:rPr>
              <a:t>100% </a:t>
            </a:r>
            <a:r>
              <a:rPr lang="en-US" spc="-5" dirty="0">
                <a:solidFill>
                  <a:srgbClr val="3E3E3E"/>
                </a:solidFill>
                <a:cs typeface="Calibri"/>
              </a:rPr>
              <a:t>of </a:t>
            </a:r>
            <a:r>
              <a:rPr lang="en-US" spc="-10" dirty="0">
                <a:solidFill>
                  <a:srgbClr val="3E3E3E"/>
                </a:solidFill>
                <a:cs typeface="Calibri"/>
              </a:rPr>
              <a:t>Native </a:t>
            </a:r>
            <a:r>
              <a:rPr lang="en-US" spc="-5" dirty="0">
                <a:solidFill>
                  <a:srgbClr val="3E3E3E"/>
                </a:solidFill>
                <a:cs typeface="Calibri"/>
              </a:rPr>
              <a:t>American firms </a:t>
            </a:r>
            <a:r>
              <a:rPr lang="en-US" spc="-10" dirty="0">
                <a:solidFill>
                  <a:srgbClr val="3E3E3E"/>
                </a:solidFill>
                <a:cs typeface="Calibri"/>
              </a:rPr>
              <a:t>believe </a:t>
            </a:r>
            <a:r>
              <a:rPr lang="en-US" dirty="0">
                <a:solidFill>
                  <a:srgbClr val="3E3E3E"/>
                </a:solidFill>
                <a:cs typeface="Calibri"/>
              </a:rPr>
              <a:t>IIP is </a:t>
            </a:r>
            <a:r>
              <a:rPr lang="en-US" spc="-10" dirty="0">
                <a:solidFill>
                  <a:srgbClr val="3E3E3E"/>
                </a:solidFill>
                <a:cs typeface="Calibri"/>
              </a:rPr>
              <a:t>important </a:t>
            </a:r>
            <a:r>
              <a:rPr lang="en-US" spc="-15" dirty="0">
                <a:solidFill>
                  <a:srgbClr val="3E3E3E"/>
                </a:solidFill>
                <a:cs typeface="Calibri"/>
              </a:rPr>
              <a:t>for </a:t>
            </a:r>
            <a:r>
              <a:rPr lang="en-US" dirty="0">
                <a:solidFill>
                  <a:srgbClr val="3E3E3E"/>
                </a:solidFill>
                <a:cs typeface="Calibri"/>
              </a:rPr>
              <a:t>winning </a:t>
            </a:r>
            <a:r>
              <a:rPr lang="en-US" spc="-5" dirty="0">
                <a:solidFill>
                  <a:srgbClr val="3E3E3E"/>
                </a:solidFill>
                <a:cs typeface="Calibri"/>
              </a:rPr>
              <a:t>DoD  </a:t>
            </a:r>
            <a:r>
              <a:rPr lang="en-US" spc="-10" dirty="0">
                <a:solidFill>
                  <a:srgbClr val="3E3E3E"/>
                </a:solidFill>
                <a:cs typeface="Calibri"/>
              </a:rPr>
              <a:t>contracts*</a:t>
            </a:r>
            <a:endParaRPr lang="en-US" dirty="0">
              <a:cs typeface="Calibri"/>
            </a:endParaRPr>
          </a:p>
          <a:p>
            <a:pPr>
              <a:lnSpc>
                <a:spcPct val="80000"/>
              </a:lnSpc>
            </a:pPr>
            <a:endParaRPr lang="en-US" dirty="0"/>
          </a:p>
          <a:p>
            <a:pPr marL="355600" marR="5080" indent="-342900">
              <a:lnSpc>
                <a:spcPct val="80000"/>
              </a:lnSpc>
              <a:spcBef>
                <a:spcPts val="4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dirty="0">
                <a:solidFill>
                  <a:srgbClr val="3E3E3E"/>
                </a:solidFill>
                <a:cs typeface="Calibri"/>
              </a:rPr>
              <a:t>46% </a:t>
            </a:r>
            <a:r>
              <a:rPr lang="en-US" spc="-5" dirty="0">
                <a:solidFill>
                  <a:srgbClr val="3E3E3E"/>
                </a:solidFill>
                <a:cs typeface="Calibri"/>
              </a:rPr>
              <a:t>of </a:t>
            </a:r>
            <a:r>
              <a:rPr lang="en-US" spc="-10" dirty="0">
                <a:solidFill>
                  <a:srgbClr val="3E3E3E"/>
                </a:solidFill>
                <a:cs typeface="Calibri"/>
              </a:rPr>
              <a:t>Native </a:t>
            </a:r>
            <a:r>
              <a:rPr lang="en-US" spc="-5" dirty="0">
                <a:solidFill>
                  <a:srgbClr val="3E3E3E"/>
                </a:solidFill>
                <a:cs typeface="Calibri"/>
              </a:rPr>
              <a:t>American firms </a:t>
            </a:r>
            <a:r>
              <a:rPr lang="en-US" spc="-10" dirty="0">
                <a:solidFill>
                  <a:srgbClr val="3E3E3E"/>
                </a:solidFill>
                <a:cs typeface="Calibri"/>
              </a:rPr>
              <a:t>believe </a:t>
            </a:r>
            <a:r>
              <a:rPr lang="en-US" dirty="0">
                <a:solidFill>
                  <a:srgbClr val="3E3E3E"/>
                </a:solidFill>
                <a:cs typeface="Calibri"/>
              </a:rPr>
              <a:t>IIP is the main </a:t>
            </a:r>
            <a:r>
              <a:rPr lang="en-US" spc="-5" dirty="0">
                <a:solidFill>
                  <a:srgbClr val="3E3E3E"/>
                </a:solidFill>
                <a:cs typeface="Calibri"/>
              </a:rPr>
              <a:t>reason </a:t>
            </a:r>
            <a:r>
              <a:rPr lang="en-US" spc="-15" dirty="0">
                <a:solidFill>
                  <a:srgbClr val="3E3E3E"/>
                </a:solidFill>
                <a:cs typeface="Calibri"/>
              </a:rPr>
              <a:t>for </a:t>
            </a:r>
            <a:r>
              <a:rPr lang="en-US" dirty="0">
                <a:solidFill>
                  <a:srgbClr val="3E3E3E"/>
                </a:solidFill>
                <a:cs typeface="Calibri"/>
              </a:rPr>
              <a:t>winning  </a:t>
            </a:r>
            <a:r>
              <a:rPr lang="en-US" spc="-10" dirty="0">
                <a:solidFill>
                  <a:srgbClr val="3E3E3E"/>
                </a:solidFill>
                <a:cs typeface="Calibri"/>
              </a:rPr>
              <a:t>contracts*</a:t>
            </a:r>
            <a:endParaRPr lang="en-US" dirty="0">
              <a:cs typeface="Calibri"/>
            </a:endParaRPr>
          </a:p>
          <a:p>
            <a:endParaRPr lang="en-US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5901203" y="1807638"/>
            <a:ext cx="2414441" cy="32778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u="sng" dirty="0"/>
              <a:t>Benefits </a:t>
            </a:r>
            <a:r>
              <a:rPr lang="en-US" sz="1500" b="1" u="sng" dirty="0" smtClean="0"/>
              <a:t>to Primes</a:t>
            </a:r>
            <a:endParaRPr lang="en-US" sz="1500" b="1" u="sng" dirty="0"/>
          </a:p>
          <a:p>
            <a:pPr algn="ctr"/>
            <a:endParaRPr lang="en-US" sz="1500" b="1" u="sng" dirty="0"/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pc="-5" dirty="0">
                <a:solidFill>
                  <a:srgbClr val="3E3E3E"/>
                </a:solidFill>
                <a:cs typeface="Calibri"/>
              </a:rPr>
              <a:t>67% of </a:t>
            </a:r>
            <a:r>
              <a:rPr lang="en-US" spc="-10" dirty="0">
                <a:solidFill>
                  <a:srgbClr val="3E3E3E"/>
                </a:solidFill>
                <a:cs typeface="Calibri"/>
              </a:rPr>
              <a:t>primes </a:t>
            </a:r>
            <a:r>
              <a:rPr lang="en-US" spc="-15" dirty="0">
                <a:solidFill>
                  <a:srgbClr val="3E3E3E"/>
                </a:solidFill>
                <a:cs typeface="Calibri"/>
              </a:rPr>
              <a:t>say </a:t>
            </a:r>
            <a:r>
              <a:rPr lang="en-US" spc="-5" dirty="0">
                <a:solidFill>
                  <a:srgbClr val="3E3E3E"/>
                </a:solidFill>
                <a:cs typeface="Calibri"/>
              </a:rPr>
              <a:t>IIP </a:t>
            </a:r>
            <a:r>
              <a:rPr lang="en-US" spc="-10" dirty="0">
                <a:solidFill>
                  <a:srgbClr val="3E3E3E"/>
                </a:solidFill>
                <a:cs typeface="Calibri"/>
              </a:rPr>
              <a:t>influences </a:t>
            </a:r>
            <a:r>
              <a:rPr lang="en-US" spc="-5" dirty="0">
                <a:solidFill>
                  <a:srgbClr val="3E3E3E"/>
                </a:solidFill>
                <a:cs typeface="Calibri"/>
              </a:rPr>
              <a:t>their </a:t>
            </a:r>
            <a:r>
              <a:rPr lang="en-US" spc="-15" dirty="0">
                <a:solidFill>
                  <a:srgbClr val="3E3E3E"/>
                </a:solidFill>
                <a:cs typeface="Calibri"/>
              </a:rPr>
              <a:t>subcontracting</a:t>
            </a:r>
            <a:r>
              <a:rPr lang="en-US" spc="155" dirty="0">
                <a:solidFill>
                  <a:srgbClr val="3E3E3E"/>
                </a:solidFill>
                <a:cs typeface="Calibri"/>
              </a:rPr>
              <a:t> </a:t>
            </a:r>
            <a:r>
              <a:rPr lang="en-US" spc="-5" dirty="0">
                <a:solidFill>
                  <a:srgbClr val="3E3E3E"/>
                </a:solidFill>
                <a:cs typeface="Calibri"/>
              </a:rPr>
              <a:t>decisions</a:t>
            </a:r>
            <a:r>
              <a:rPr lang="en-US" spc="-5" dirty="0" smtClean="0">
                <a:solidFill>
                  <a:srgbClr val="3E3E3E"/>
                </a:solidFill>
                <a:cs typeface="Calibri"/>
              </a:rPr>
              <a:t>*</a:t>
            </a:r>
          </a:p>
          <a:p>
            <a:pPr marL="12700">
              <a:lnSpc>
                <a:spcPct val="100000"/>
              </a:lnSpc>
              <a:tabLst>
                <a:tab pos="355600" algn="l"/>
                <a:tab pos="356235" algn="l"/>
              </a:tabLst>
            </a:pPr>
            <a:endParaRPr lang="en-US" dirty="0"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pc="-5" dirty="0">
                <a:solidFill>
                  <a:srgbClr val="3E3E3E"/>
                </a:solidFill>
                <a:cs typeface="Calibri"/>
              </a:rPr>
              <a:t>85% of </a:t>
            </a:r>
            <a:r>
              <a:rPr lang="en-US" spc="-10" dirty="0">
                <a:solidFill>
                  <a:srgbClr val="3E3E3E"/>
                </a:solidFill>
                <a:cs typeface="Calibri"/>
              </a:rPr>
              <a:t>primes </a:t>
            </a:r>
            <a:r>
              <a:rPr lang="en-US" spc="-15" dirty="0">
                <a:solidFill>
                  <a:srgbClr val="3E3E3E"/>
                </a:solidFill>
                <a:cs typeface="Calibri"/>
              </a:rPr>
              <a:t>say </a:t>
            </a:r>
            <a:r>
              <a:rPr lang="en-US" spc="-10" dirty="0">
                <a:solidFill>
                  <a:srgbClr val="3E3E3E"/>
                </a:solidFill>
                <a:cs typeface="Calibri"/>
              </a:rPr>
              <a:t>they are </a:t>
            </a:r>
            <a:r>
              <a:rPr lang="en-US" spc="-20" dirty="0">
                <a:solidFill>
                  <a:srgbClr val="3E3E3E"/>
                </a:solidFill>
                <a:cs typeface="Calibri"/>
              </a:rPr>
              <a:t>likely </a:t>
            </a:r>
            <a:r>
              <a:rPr lang="en-US" spc="-15" dirty="0">
                <a:solidFill>
                  <a:srgbClr val="3E3E3E"/>
                </a:solidFill>
                <a:cs typeface="Calibri"/>
              </a:rPr>
              <a:t>to </a:t>
            </a:r>
            <a:r>
              <a:rPr lang="en-US" spc="-10" dirty="0">
                <a:solidFill>
                  <a:srgbClr val="3E3E3E"/>
                </a:solidFill>
                <a:cs typeface="Calibri"/>
              </a:rPr>
              <a:t>participate in </a:t>
            </a:r>
            <a:r>
              <a:rPr lang="en-US" spc="-5" dirty="0">
                <a:solidFill>
                  <a:srgbClr val="3E3E3E"/>
                </a:solidFill>
                <a:cs typeface="Calibri"/>
              </a:rPr>
              <a:t>the</a:t>
            </a:r>
            <a:r>
              <a:rPr lang="en-US" spc="165" dirty="0">
                <a:solidFill>
                  <a:srgbClr val="3E3E3E"/>
                </a:solidFill>
                <a:cs typeface="Calibri"/>
              </a:rPr>
              <a:t> </a:t>
            </a:r>
            <a:r>
              <a:rPr lang="en-US" spc="-5" dirty="0">
                <a:solidFill>
                  <a:srgbClr val="3E3E3E"/>
                </a:solidFill>
                <a:cs typeface="Calibri"/>
              </a:rPr>
              <a:t>IIP*</a:t>
            </a:r>
            <a:endParaRPr lang="en-US" dirty="0">
              <a:cs typeface="Calibri"/>
            </a:endParaRPr>
          </a:p>
          <a:p>
            <a:endParaRPr lang="en-US" sz="1500" dirty="0"/>
          </a:p>
        </p:txBody>
      </p:sp>
      <p:sp>
        <p:nvSpPr>
          <p:cNvPr id="9" name="object 4"/>
          <p:cNvSpPr/>
          <p:nvPr/>
        </p:nvSpPr>
        <p:spPr>
          <a:xfrm>
            <a:off x="152400" y="6185207"/>
            <a:ext cx="3352800" cy="298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223D-10EB-4AF9-BCEE-A95FE8AF22CB}" type="slidenum">
              <a:rPr lang="en-US" smtClean="0">
                <a:solidFill>
                  <a:srgbClr val="1F497D">
                    <a:lumMod val="50000"/>
                  </a:srgbClr>
                </a:solidFill>
              </a:rPr>
              <a:pPr/>
              <a:t>3</a:t>
            </a:fld>
            <a:endParaRPr lang="en-US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1143000"/>
            <a:ext cx="807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Eligible Recipients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DoD Prime or Sub-tier </a:t>
            </a:r>
            <a:r>
              <a:rPr lang="en-US" dirty="0" smtClean="0"/>
              <a:t>Contractors who subcontract work </a:t>
            </a:r>
            <a:r>
              <a:rPr lang="en-US" dirty="0"/>
              <a:t>to </a:t>
            </a:r>
            <a:r>
              <a:rPr lang="en-US" dirty="0" smtClean="0"/>
              <a:t>Native </a:t>
            </a:r>
            <a:r>
              <a:rPr lang="en-US" dirty="0"/>
              <a:t>owned </a:t>
            </a:r>
            <a:r>
              <a:rPr lang="en-US" dirty="0" smtClean="0"/>
              <a:t>companies who meet the following qualifications: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r>
              <a:rPr lang="en-US" sz="2400" b="1" dirty="0" smtClean="0"/>
              <a:t>Qualifying Subcontractors </a:t>
            </a:r>
          </a:p>
          <a:p>
            <a:r>
              <a:rPr lang="en-US" dirty="0" smtClean="0">
                <a:cs typeface="Times New Roman" pitchFamily="18" charset="0"/>
              </a:rPr>
              <a:t>AS </a:t>
            </a:r>
            <a:r>
              <a:rPr lang="en-US" dirty="0">
                <a:cs typeface="Times New Roman" pitchFamily="18" charset="0"/>
              </a:rPr>
              <a:t>DEFINED IN</a:t>
            </a:r>
            <a:r>
              <a:rPr lang="en-US" dirty="0" smtClean="0">
                <a:cs typeface="Times New Roman" pitchFamily="18" charset="0"/>
              </a:rPr>
              <a:t>:</a:t>
            </a:r>
            <a:endParaRPr lang="en-US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cs typeface="Times New Roman" pitchFamily="18" charset="0"/>
              </a:rPr>
              <a:t>Title 25 Chapter 17 Section 1452 (25 USC 1452</a:t>
            </a:r>
            <a:r>
              <a:rPr lang="en-US" dirty="0" smtClean="0">
                <a:cs typeface="Times New Roman" pitchFamily="18" charset="0"/>
              </a:rPr>
              <a:t>):</a:t>
            </a:r>
            <a:endParaRPr lang="en-US" dirty="0"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cs typeface="Times New Roman" pitchFamily="18" charset="0"/>
              </a:rPr>
              <a:t>“Indian Organization”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cs typeface="Times New Roman" pitchFamily="18" charset="0"/>
              </a:rPr>
              <a:t>“Indian-Owned Economic Enterprise”:   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cs typeface="Times New Roman" pitchFamily="18" charset="0"/>
              </a:rPr>
              <a:t>Title 43 Chapter 33 Section 1601 and Section 1602(b</a:t>
            </a:r>
            <a:r>
              <a:rPr lang="en-US" dirty="0" smtClean="0">
                <a:cs typeface="Times New Roman" pitchFamily="18" charset="0"/>
              </a:rPr>
              <a:t>)</a:t>
            </a:r>
            <a:endParaRPr lang="en-US" dirty="0"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cs typeface="Times New Roman" pitchFamily="18" charset="0"/>
              </a:rPr>
              <a:t>Alaska Natives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cs typeface="Times New Roman" pitchFamily="18" charset="0"/>
              </a:rPr>
              <a:t>Alaska Native Corporations (ANC</a:t>
            </a:r>
            <a:r>
              <a:rPr lang="en-US" dirty="0" smtClean="0">
                <a:cs typeface="Times New Roman" pitchFamily="18" charset="0"/>
              </a:rPr>
              <a:t>)</a:t>
            </a:r>
            <a:endParaRPr lang="en-US" dirty="0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cs typeface="Times New Roman" pitchFamily="18" charset="0"/>
              </a:rPr>
              <a:t>Title 25 Chapter 43 Section 4221(9</a:t>
            </a:r>
            <a:r>
              <a:rPr lang="en-US" dirty="0" smtClean="0">
                <a:cs typeface="Times New Roman" pitchFamily="18" charset="0"/>
              </a:rPr>
              <a:t>)</a:t>
            </a:r>
            <a:endParaRPr lang="en-US" dirty="0">
              <a:cs typeface="Times New Roman" pitchFamily="18" charset="0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cs typeface="Times New Roman" pitchFamily="18" charset="0"/>
              </a:rPr>
              <a:t>Native Hawaiians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cs typeface="Times New Roman" pitchFamily="18" charset="0"/>
              </a:rPr>
              <a:t>Native Hawaiian Small Business Concerns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cs typeface="Times New Roman" pitchFamily="18" charset="0"/>
              </a:rPr>
              <a:t>Native Hawaiian non-profits certified under the 8(A) </a:t>
            </a:r>
            <a:r>
              <a:rPr lang="en-US" dirty="0" smtClean="0">
                <a:cs typeface="Times New Roman" pitchFamily="18" charset="0"/>
              </a:rPr>
              <a:t>program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9" name="Rectangle 14"/>
          <p:cNvSpPr>
            <a:spLocks/>
          </p:cNvSpPr>
          <p:nvPr/>
        </p:nvSpPr>
        <p:spPr bwMode="auto">
          <a:xfrm>
            <a:off x="2819400" y="533400"/>
            <a:ext cx="4069080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  <a:ea typeface="Proxima Nova Bold" charset="0"/>
                <a:cs typeface="Rockwell"/>
                <a:sym typeface="Proxima Nova Bold" charset="0"/>
              </a:rPr>
              <a:t>Eligibility  Requirements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  <a:ea typeface="Proxima Nova Bold" charset="0"/>
              <a:cs typeface="Rockwell"/>
              <a:sym typeface="Proxima Nova Bold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223D-10EB-4AF9-BCEE-A95FE8AF22CB}" type="slidenum">
              <a:rPr lang="en-US" smtClean="0">
                <a:solidFill>
                  <a:srgbClr val="1F497D">
                    <a:lumMod val="50000"/>
                  </a:srgbClr>
                </a:solidFill>
              </a:rPr>
              <a:pPr/>
              <a:t>4</a:t>
            </a:fld>
            <a:endParaRPr lang="en-US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9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696200" cy="82078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Rockwell"/>
                <a:ea typeface="Proxima Nova Bold" charset="0"/>
                <a:cs typeface="Rockwell"/>
              </a:rPr>
              <a:t>Funding History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Rockwell"/>
              <a:ea typeface="Proxima Nova Bold" charset="0"/>
              <a:cs typeface="Rockwel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800600"/>
          </a:xfrm>
        </p:spPr>
        <p:txBody>
          <a:bodyPr>
            <a:normAutofit/>
          </a:bodyPr>
          <a:lstStyle/>
          <a:p>
            <a:endParaRPr lang="en-US" sz="1900" dirty="0" smtClean="0">
              <a:latin typeface="+mn-lt"/>
            </a:endParaRPr>
          </a:p>
          <a:p>
            <a:r>
              <a:rPr lang="en-US" sz="1900" dirty="0" smtClean="0"/>
              <a:t>Although the program continues to receive congressional support, consistent appropriations </a:t>
            </a:r>
            <a:r>
              <a:rPr lang="en-US" sz="1900" dirty="0"/>
              <a:t>have not been allocated for </a:t>
            </a:r>
            <a:r>
              <a:rPr lang="en-US" sz="1900" dirty="0" smtClean="0"/>
              <a:t>funding since 2015. </a:t>
            </a:r>
          </a:p>
          <a:p>
            <a:pPr lvl="1"/>
            <a:r>
              <a:rPr lang="en-US" sz="1900" dirty="0" smtClean="0"/>
              <a:t>Since 2015, Congress, through yearly appropriations legislation, has mandated the Department fund the program, but has not allocated specific funding dollars to that end. </a:t>
            </a:r>
          </a:p>
          <a:p>
            <a:pPr lvl="1"/>
            <a:r>
              <a:rPr lang="en-US" sz="1900" dirty="0" smtClean="0"/>
              <a:t>As </a:t>
            </a:r>
            <a:r>
              <a:rPr lang="en-US" sz="1900" dirty="0"/>
              <a:t>a result, since </a:t>
            </a:r>
            <a:r>
              <a:rPr lang="en-US" sz="1900" dirty="0" smtClean="0"/>
              <a:t>Fiscal Year (FY) </a:t>
            </a:r>
            <a:r>
              <a:rPr lang="en-US" sz="1900" dirty="0"/>
              <a:t>2015, the </a:t>
            </a:r>
            <a:r>
              <a:rPr lang="en-US" sz="1900" dirty="0" smtClean="0"/>
              <a:t>Departments’ </a:t>
            </a:r>
            <a:r>
              <a:rPr lang="en-US" sz="1900" dirty="0"/>
              <a:t>Comptroller's Office has issued a </a:t>
            </a:r>
            <a:r>
              <a:rPr lang="en-US" sz="1900" dirty="0" smtClean="0"/>
              <a:t>‘Tax’ </a:t>
            </a:r>
            <a:r>
              <a:rPr lang="en-US" sz="1900" dirty="0"/>
              <a:t>to all </a:t>
            </a:r>
            <a:r>
              <a:rPr lang="en-US" sz="1900" dirty="0" smtClean="0"/>
              <a:t>participating </a:t>
            </a:r>
            <a:r>
              <a:rPr lang="en-US" sz="1900" dirty="0"/>
              <a:t>service and agencies, to </a:t>
            </a:r>
            <a:r>
              <a:rPr lang="en-US" sz="1900" dirty="0" smtClean="0"/>
              <a:t>aid in reprogramming funds to pay rebate requests.  </a:t>
            </a:r>
            <a:endParaRPr lang="en-US" sz="1900" dirty="0" smtClean="0">
              <a:latin typeface="+mn-lt"/>
            </a:endParaRPr>
          </a:p>
          <a:p>
            <a:r>
              <a:rPr lang="en-US" sz="1900" dirty="0" smtClean="0">
                <a:latin typeface="+mn-lt"/>
              </a:rPr>
              <a:t>Appropriating Congressional funds annually will aid in maintaining the health, sustainability and viability of the program. </a:t>
            </a:r>
          </a:p>
          <a:p>
            <a:pPr marL="0" indent="0">
              <a:buNone/>
            </a:pPr>
            <a:endParaRPr lang="en-US" sz="1900" dirty="0">
              <a:latin typeface="+mn-lt"/>
            </a:endParaRPr>
          </a:p>
          <a:p>
            <a:endParaRPr lang="en-US" sz="1800" dirty="0"/>
          </a:p>
          <a:p>
            <a:endParaRPr lang="en-US" sz="2000" dirty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223D-10EB-4AF9-BCEE-A95FE8AF22CB}" type="slidenum">
              <a:rPr lang="en-US" smtClean="0">
                <a:solidFill>
                  <a:srgbClr val="1F497D">
                    <a:lumMod val="50000"/>
                  </a:srgbClr>
                </a:solidFill>
              </a:rPr>
              <a:pPr/>
              <a:t>5</a:t>
            </a:fld>
            <a:endParaRPr lang="en-US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696200" cy="82078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Rockwell"/>
                <a:ea typeface="Proxima Nova Bold" charset="0"/>
                <a:cs typeface="Rockwell"/>
              </a:rPr>
              <a:t>Funding History In Millions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Rockwell"/>
              <a:ea typeface="Proxima Nova Bold" charset="0"/>
              <a:cs typeface="Rockwel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953000" y="28956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698313"/>
              </p:ext>
            </p:extLst>
          </p:nvPr>
        </p:nvGraphicFramePr>
        <p:xfrm>
          <a:off x="2038350" y="1219200"/>
          <a:ext cx="49911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725">
                  <a:extLst>
                    <a:ext uri="{9D8B030D-6E8A-4147-A177-3AD203B41FA5}">
                      <a16:colId xmlns:a16="http://schemas.microsoft.com/office/drawing/2014/main" val="1858060992"/>
                    </a:ext>
                  </a:extLst>
                </a:gridCol>
                <a:gridCol w="1649968">
                  <a:extLst>
                    <a:ext uri="{9D8B030D-6E8A-4147-A177-3AD203B41FA5}">
                      <a16:colId xmlns:a16="http://schemas.microsoft.com/office/drawing/2014/main" val="1585314666"/>
                    </a:ext>
                  </a:extLst>
                </a:gridCol>
                <a:gridCol w="1731407">
                  <a:extLst>
                    <a:ext uri="{9D8B030D-6E8A-4147-A177-3AD203B41FA5}">
                      <a16:colId xmlns:a16="http://schemas.microsoft.com/office/drawing/2014/main" val="3767398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Fiscal</a:t>
                      </a:r>
                      <a:r>
                        <a:rPr lang="en-US" baseline="0" dirty="0" smtClean="0"/>
                        <a:t>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Rebate</a:t>
                      </a:r>
                      <a:r>
                        <a:rPr lang="en-US" baseline="0" dirty="0" smtClean="0"/>
                        <a:t> Amount Requested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Appropriations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625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$15*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45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030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9314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816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654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$</a:t>
                      </a:r>
                      <a:r>
                        <a:rPr lang="en-US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28975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9700" y="4572000"/>
            <a:ext cx="655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*FY 2014 was the last year in which a specific amount was appropriated for the program, and in all subsequent years, Congress mandated </a:t>
            </a:r>
            <a:r>
              <a:rPr lang="en-US" sz="1400" dirty="0"/>
              <a:t>that the Department fund the program, but has not allocated specific funding dollars to that end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 smtClean="0"/>
              <a:t>NOTE</a:t>
            </a:r>
            <a:r>
              <a:rPr lang="en-US" sz="1400" dirty="0"/>
              <a:t>: Rebate requests </a:t>
            </a:r>
            <a:r>
              <a:rPr lang="en-US" sz="1400" dirty="0" smtClean="0"/>
              <a:t>submitted to DoD are </a:t>
            </a:r>
            <a:r>
              <a:rPr lang="en-US" sz="1400" dirty="0"/>
              <a:t>processed on a </a:t>
            </a:r>
            <a:r>
              <a:rPr lang="en-US" sz="1400" dirty="0" smtClean="0"/>
              <a:t>first-come, </a:t>
            </a:r>
            <a:r>
              <a:rPr lang="en-US" sz="1400" dirty="0"/>
              <a:t>first-served basis.  All complete and eligible IIP requests not funded in the fiscal year </a:t>
            </a:r>
            <a:r>
              <a:rPr lang="en-US" sz="1400" dirty="0" smtClean="0"/>
              <a:t>in which they were </a:t>
            </a:r>
            <a:r>
              <a:rPr lang="en-US" sz="1400" dirty="0"/>
              <a:t>submitted </a:t>
            </a:r>
            <a:r>
              <a:rPr lang="en-US" sz="1400" dirty="0" smtClean="0"/>
              <a:t>are rolled </a:t>
            </a:r>
            <a:r>
              <a:rPr lang="en-US" sz="1400" dirty="0"/>
              <a:t>over to the next fiscal </a:t>
            </a:r>
            <a:r>
              <a:rPr lang="en-US" sz="1400" dirty="0" smtClean="0"/>
              <a:t>year to be paid out with the following year’s allocated funding. 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223D-10EB-4AF9-BCEE-A95FE8AF22CB}" type="slidenum">
              <a:rPr lang="en-US" smtClean="0">
                <a:solidFill>
                  <a:srgbClr val="1F497D">
                    <a:lumMod val="50000"/>
                  </a:srgbClr>
                </a:solidFill>
              </a:rPr>
              <a:pPr/>
              <a:t>6</a:t>
            </a:fld>
            <a:endParaRPr lang="en-US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4"/>
          <p:cNvSpPr>
            <a:spLocks/>
          </p:cNvSpPr>
          <p:nvPr/>
        </p:nvSpPr>
        <p:spPr bwMode="auto">
          <a:xfrm>
            <a:off x="3418062" y="457200"/>
            <a:ext cx="3295650" cy="77051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2400" dirty="0">
                <a:latin typeface="Rockwell"/>
                <a:ea typeface="Proxima Nova Bold" charset="0"/>
                <a:cs typeface="Rockwell"/>
                <a:sym typeface="Proxima Nova Bold" charset="0"/>
              </a:rPr>
              <a:t>IIP</a:t>
            </a:r>
            <a:r>
              <a:rPr lang="en-US" sz="2400" dirty="0">
                <a:solidFill>
                  <a:srgbClr val="169A8B"/>
                </a:solidFill>
                <a:latin typeface="Rockwell"/>
                <a:ea typeface="Proxima Nova Bold" charset="0"/>
                <a:cs typeface="Rockwell"/>
                <a:sym typeface="Proxima Nova Bold" charset="0"/>
              </a:rPr>
              <a:t> </a:t>
            </a:r>
            <a:r>
              <a:rPr lang="en-US" sz="2400" dirty="0">
                <a:latin typeface="Rockwell"/>
                <a:ea typeface="Proxima Nova Bold" charset="0"/>
                <a:cs typeface="Rockwell"/>
                <a:sym typeface="Proxima Nova Bold" charset="0"/>
              </a:rPr>
              <a:t>Rebate</a:t>
            </a:r>
            <a:r>
              <a:rPr lang="en-US" sz="2400" dirty="0">
                <a:solidFill>
                  <a:srgbClr val="169A8B"/>
                </a:solidFill>
                <a:latin typeface="Rockwell"/>
                <a:ea typeface="Proxima Nova Bold" charset="0"/>
                <a:cs typeface="Rockwell"/>
                <a:sym typeface="Proxima Nova Bold" charset="0"/>
              </a:rPr>
              <a:t> </a:t>
            </a:r>
            <a:r>
              <a:rPr lang="en-US" sz="2400" dirty="0" smtClean="0">
                <a:latin typeface="Rockwell"/>
                <a:ea typeface="Proxima Nova Bold" charset="0"/>
                <a:cs typeface="Rockwell"/>
                <a:sym typeface="Proxima Nova Bold" charset="0"/>
              </a:rPr>
              <a:t>Process</a:t>
            </a:r>
            <a:endParaRPr lang="en-US" sz="2400" dirty="0">
              <a:latin typeface="Rockwell"/>
              <a:ea typeface="Proxima Nova Bold" charset="0"/>
              <a:cs typeface="Rockwell"/>
              <a:sym typeface="Proxima Nova Bold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343525" y="4591050"/>
            <a:ext cx="1534353" cy="1144656"/>
          </a:xfrm>
          <a:prstGeom prst="rect">
            <a:avLst/>
          </a:prstGeom>
        </p:spPr>
        <p:txBody>
          <a:bodyPr vert="horz" lIns="0" tIns="3429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460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23177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8888" indent="-287338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663" indent="-23177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ctr" defTabSz="342900">
              <a:buNone/>
              <a:defRPr/>
            </a:pPr>
            <a:endParaRPr lang="en-US" sz="3300" b="1">
              <a:solidFill>
                <a:sysClr val="windowText" lastClr="000000"/>
              </a:solidFill>
              <a:latin typeface="Calibri"/>
            </a:endParaRPr>
          </a:p>
          <a:p>
            <a:pPr marL="257175" indent="-257175" algn="ctr" defTabSz="342900">
              <a:buNone/>
              <a:defRPr/>
            </a:pPr>
            <a:endParaRPr lang="en-US" sz="2700" b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7175" indent="-257175" defTabSz="342900">
              <a:buNone/>
              <a:defRPr/>
            </a:pPr>
            <a:endParaRPr lang="en-US" sz="2250" dirty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28700" y="2000250"/>
            <a:ext cx="7029450" cy="3371850"/>
            <a:chOff x="1485624" y="2421418"/>
            <a:chExt cx="7436126" cy="3547582"/>
          </a:xfrm>
          <a:solidFill>
            <a:srgbClr val="169A8B"/>
          </a:solidFill>
        </p:grpSpPr>
        <p:sp>
          <p:nvSpPr>
            <p:cNvPr id="24" name="Rectangle 23"/>
            <p:cNvSpPr/>
            <p:nvPr/>
          </p:nvSpPr>
          <p:spPr>
            <a:xfrm>
              <a:off x="6997700" y="2421418"/>
              <a:ext cx="1917700" cy="9271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342900">
                <a:defRPr/>
              </a:pPr>
              <a:r>
                <a:rPr lang="en-US" sz="1125" b="1" kern="0" dirty="0">
                  <a:solidFill>
                    <a:schemeClr val="bg1"/>
                  </a:solidFill>
                  <a:latin typeface="Calibri"/>
                </a:rPr>
                <a:t>KO Submits Request w/Required Documentation to OSBP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32576" y="2421418"/>
              <a:ext cx="2184400" cy="9271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342900">
                <a:defRPr/>
              </a:pPr>
              <a:r>
                <a:rPr lang="en-US" sz="1125" b="1" kern="0" dirty="0">
                  <a:solidFill>
                    <a:schemeClr val="bg1"/>
                  </a:solidFill>
                  <a:latin typeface="Calibri"/>
                </a:rPr>
                <a:t>Prime Submits Required Documentation to Contracting Officer (KO) Requesting IIP Rebate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485624" y="2421418"/>
              <a:ext cx="2540552" cy="9271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342900">
                <a:defRPr/>
              </a:pPr>
              <a:r>
                <a:rPr lang="en-US" sz="1125" b="1" kern="0" dirty="0">
                  <a:solidFill>
                    <a:schemeClr val="bg1"/>
                  </a:solidFill>
                  <a:latin typeface="Calibri"/>
                </a:rPr>
                <a:t>Prime Utilizes Native American/Alaskan/Hawaiian owned Organization</a:t>
              </a:r>
            </a:p>
          </p:txBody>
        </p:sp>
        <p:sp>
          <p:nvSpPr>
            <p:cNvPr id="27" name="Line 78"/>
            <p:cNvSpPr>
              <a:spLocks noChangeShapeType="1"/>
            </p:cNvSpPr>
            <p:nvPr/>
          </p:nvSpPr>
          <p:spPr bwMode="auto">
            <a:xfrm>
              <a:off x="4026176" y="2997200"/>
              <a:ext cx="406400" cy="0"/>
            </a:xfrm>
            <a:prstGeom prst="line">
              <a:avLst/>
            </a:prstGeom>
            <a:grp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342900">
                <a:defRPr/>
              </a:pPr>
              <a:endParaRPr lang="en-US" sz="1350" b="1" kern="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28" name="Line 78"/>
            <p:cNvSpPr>
              <a:spLocks noChangeShapeType="1"/>
            </p:cNvSpPr>
            <p:nvPr/>
          </p:nvSpPr>
          <p:spPr bwMode="auto">
            <a:xfrm>
              <a:off x="6616976" y="2997200"/>
              <a:ext cx="406400" cy="0"/>
            </a:xfrm>
            <a:prstGeom prst="line">
              <a:avLst/>
            </a:prstGeom>
            <a:grp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342900">
                <a:defRPr/>
              </a:pPr>
              <a:endParaRPr lang="en-US" sz="1350" b="1" kern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29" name="Line 67"/>
            <p:cNvSpPr>
              <a:spLocks noChangeShapeType="1"/>
            </p:cNvSpPr>
            <p:nvPr/>
          </p:nvSpPr>
          <p:spPr bwMode="auto">
            <a:xfrm>
              <a:off x="7962899" y="3348518"/>
              <a:ext cx="11701" cy="347183"/>
            </a:xfrm>
            <a:prstGeom prst="line">
              <a:avLst/>
            </a:prstGeom>
            <a:grp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342900">
                <a:defRPr/>
              </a:pPr>
              <a:endParaRPr lang="en-US" sz="1350" b="1" kern="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997700" y="3695700"/>
              <a:ext cx="1917700" cy="91440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342900">
                <a:defRPr/>
              </a:pPr>
              <a:r>
                <a:rPr lang="en-US" sz="1125" b="1" kern="0" dirty="0">
                  <a:solidFill>
                    <a:schemeClr val="bg1"/>
                  </a:solidFill>
                  <a:latin typeface="Calibri"/>
                </a:rPr>
                <a:t>Internal Review &amp; Verification (OSBP) </a:t>
              </a:r>
            </a:p>
          </p:txBody>
        </p:sp>
        <p:sp>
          <p:nvSpPr>
            <p:cNvPr id="31" name="Line 68"/>
            <p:cNvSpPr>
              <a:spLocks noChangeShapeType="1"/>
            </p:cNvSpPr>
            <p:nvPr/>
          </p:nvSpPr>
          <p:spPr bwMode="auto">
            <a:xfrm flipH="1">
              <a:off x="6616976" y="4152900"/>
              <a:ext cx="406400" cy="0"/>
            </a:xfrm>
            <a:prstGeom prst="line">
              <a:avLst/>
            </a:prstGeom>
            <a:grp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342900">
                <a:defRPr/>
              </a:pPr>
              <a:endParaRPr lang="en-US" sz="1350" b="1" kern="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406900" y="3695700"/>
              <a:ext cx="2210075" cy="9144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342900">
                <a:defRPr/>
              </a:pPr>
              <a:r>
                <a:rPr lang="en-US" sz="1125" b="1" kern="0" dirty="0">
                  <a:solidFill>
                    <a:schemeClr val="bg1"/>
                  </a:solidFill>
                  <a:latin typeface="Calibri"/>
                </a:rPr>
                <a:t>Military Interdepartmental Purchase Request (MIPR) for IIP Payment is initiated</a:t>
              </a:r>
            </a:p>
          </p:txBody>
        </p:sp>
        <p:sp>
          <p:nvSpPr>
            <p:cNvPr id="33" name="Line 68"/>
            <p:cNvSpPr>
              <a:spLocks noChangeShapeType="1"/>
            </p:cNvSpPr>
            <p:nvPr/>
          </p:nvSpPr>
          <p:spPr bwMode="auto">
            <a:xfrm flipH="1">
              <a:off x="4026175" y="4152900"/>
              <a:ext cx="380725" cy="0"/>
            </a:xfrm>
            <a:prstGeom prst="line">
              <a:avLst/>
            </a:prstGeom>
            <a:grp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342900">
                <a:defRPr/>
              </a:pPr>
              <a:endParaRPr lang="en-US" sz="1350" b="1" kern="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485624" y="3695700"/>
              <a:ext cx="2540552" cy="914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342900">
                <a:defRPr/>
              </a:pPr>
              <a:r>
                <a:rPr lang="en-US" sz="1125" b="1" kern="0" dirty="0">
                  <a:solidFill>
                    <a:schemeClr val="accent1">
                      <a:lumMod val="50000"/>
                    </a:schemeClr>
                  </a:solidFill>
                  <a:latin typeface="Calibri"/>
                </a:rPr>
                <a:t>MIPR Accepted by Contracting Activity </a:t>
              </a:r>
            </a:p>
          </p:txBody>
        </p:sp>
        <p:sp>
          <p:nvSpPr>
            <p:cNvPr id="35" name="Line 68"/>
            <p:cNvSpPr>
              <a:spLocks noChangeShapeType="1"/>
            </p:cNvSpPr>
            <p:nvPr/>
          </p:nvSpPr>
          <p:spPr bwMode="auto">
            <a:xfrm flipH="1">
              <a:off x="2755900" y="4686300"/>
              <a:ext cx="0" cy="292100"/>
            </a:xfrm>
            <a:prstGeom prst="line">
              <a:avLst/>
            </a:prstGeom>
            <a:grp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342900">
                <a:defRPr/>
              </a:pPr>
              <a:endParaRPr lang="en-US" sz="1350" b="1" kern="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485624" y="5054600"/>
              <a:ext cx="2540552" cy="9144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342900">
                <a:defRPr/>
              </a:pPr>
              <a:r>
                <a:rPr lang="en-US" sz="1125" b="1" kern="0" dirty="0">
                  <a:solidFill>
                    <a:schemeClr val="tx2">
                      <a:lumMod val="75000"/>
                    </a:schemeClr>
                  </a:solidFill>
                  <a:latin typeface="Calibri"/>
                </a:rPr>
                <a:t>Contract Modification Issued for IIP Rebate by KO</a:t>
              </a:r>
            </a:p>
          </p:txBody>
        </p:sp>
        <p:sp>
          <p:nvSpPr>
            <p:cNvPr id="37" name="Line 78"/>
            <p:cNvSpPr>
              <a:spLocks noChangeShapeType="1"/>
            </p:cNvSpPr>
            <p:nvPr/>
          </p:nvSpPr>
          <p:spPr bwMode="auto">
            <a:xfrm>
              <a:off x="4026176" y="5422900"/>
              <a:ext cx="406400" cy="0"/>
            </a:xfrm>
            <a:prstGeom prst="line">
              <a:avLst/>
            </a:prstGeom>
            <a:grp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342900">
                <a:defRPr/>
              </a:pPr>
              <a:endParaRPr lang="en-US" sz="1350" b="1" kern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432576" y="5054600"/>
              <a:ext cx="2133876" cy="914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342900">
                <a:defRPr/>
              </a:pPr>
              <a:r>
                <a:rPr lang="en-US" sz="1125" b="1" kern="0" dirty="0">
                  <a:latin typeface="Calibri"/>
                </a:rPr>
                <a:t>Prime Submits Invoice per MIPR Instructions</a:t>
              </a:r>
            </a:p>
          </p:txBody>
        </p:sp>
        <p:sp>
          <p:nvSpPr>
            <p:cNvPr id="40" name="Line 78"/>
            <p:cNvSpPr>
              <a:spLocks noChangeShapeType="1"/>
            </p:cNvSpPr>
            <p:nvPr/>
          </p:nvSpPr>
          <p:spPr bwMode="auto">
            <a:xfrm>
              <a:off x="6591300" y="5422900"/>
              <a:ext cx="406400" cy="0"/>
            </a:xfrm>
            <a:prstGeom prst="line">
              <a:avLst/>
            </a:prstGeom>
            <a:grp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342900">
                <a:defRPr/>
              </a:pPr>
              <a:endParaRPr lang="en-US" sz="1350" b="1" kern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023376" y="5054600"/>
              <a:ext cx="1898374" cy="9144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defTabSz="342900">
                <a:defRPr/>
              </a:pPr>
              <a:r>
                <a:rPr lang="en-US" sz="1125" b="1" kern="0" dirty="0">
                  <a:solidFill>
                    <a:schemeClr val="bg1"/>
                  </a:solidFill>
                  <a:latin typeface="Calibri"/>
                </a:rPr>
                <a:t>Prime Receives IIP Rebate Payment </a:t>
              </a:r>
              <a:endParaRPr lang="en-US" sz="1125" b="1" kern="0" dirty="0" smtClean="0">
                <a:solidFill>
                  <a:schemeClr val="bg1"/>
                </a:solidFill>
                <a:latin typeface="Calibri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223D-10EB-4AF9-BCEE-A95FE8AF22CB}" type="slidenum">
              <a:rPr lang="en-US" smtClean="0">
                <a:solidFill>
                  <a:srgbClr val="1F497D">
                    <a:lumMod val="50000"/>
                  </a:srgbClr>
                </a:solidFill>
              </a:rPr>
              <a:pPr/>
              <a:t>7</a:t>
            </a:fld>
            <a:endParaRPr lang="en-US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1371601" y="3522735"/>
            <a:ext cx="76200" cy="76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FF0000"/>
              </a:solidFill>
              <a:latin typeface="Arial Black" panose="020B0A04020102020204" pitchFamily="34" charset="0"/>
              <a:ea typeface="Heiti SC Light" pitchFamily="-112" charset="-122"/>
              <a:cs typeface="Heiti SC Light" pitchFamily="-112" charset="-122"/>
              <a:sym typeface="Gill Sans" pitchFamily="-112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733801" y="3275993"/>
            <a:ext cx="76200" cy="76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FF0000"/>
              </a:solidFill>
              <a:latin typeface="Arial Black" panose="020B0A04020102020204" pitchFamily="34" charset="0"/>
              <a:ea typeface="Heiti SC Light" pitchFamily="-112" charset="-122"/>
              <a:cs typeface="Heiti SC Light" pitchFamily="-112" charset="-122"/>
              <a:sym typeface="Gill Sans" pitchFamily="-11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114801" y="2514600"/>
            <a:ext cx="76200" cy="76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FF0000"/>
              </a:solidFill>
              <a:latin typeface="Arial Black" panose="020B0A04020102020204" pitchFamily="34" charset="0"/>
              <a:ea typeface="Heiti SC Light" pitchFamily="-112" charset="-122"/>
              <a:cs typeface="Heiti SC Light" pitchFamily="-112" charset="-122"/>
              <a:sym typeface="Gill Sans" pitchFamily="-112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234267" y="2438400"/>
            <a:ext cx="76200" cy="76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FF0000"/>
              </a:solidFill>
              <a:latin typeface="Arial Black" panose="020B0A04020102020204" pitchFamily="34" charset="0"/>
              <a:ea typeface="Heiti SC Light" pitchFamily="-112" charset="-122"/>
              <a:cs typeface="Heiti SC Light" pitchFamily="-112" charset="-122"/>
              <a:sym typeface="Gill Sans" pitchFamily="-112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911600" y="3809393"/>
            <a:ext cx="76200" cy="76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FF0000"/>
              </a:solidFill>
              <a:latin typeface="Arial Black" panose="020B0A04020102020204" pitchFamily="34" charset="0"/>
              <a:ea typeface="Heiti SC Light" pitchFamily="-112" charset="-122"/>
              <a:cs typeface="Heiti SC Light" pitchFamily="-112" charset="-122"/>
              <a:sym typeface="Gill Sans" pitchFamily="-112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472267" y="2895600"/>
            <a:ext cx="76200" cy="76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FF0000"/>
              </a:solidFill>
              <a:latin typeface="Arial Black" panose="020B0A04020102020204" pitchFamily="34" charset="0"/>
              <a:ea typeface="Heiti SC Light" pitchFamily="-112" charset="-122"/>
              <a:cs typeface="Heiti SC Light" pitchFamily="-112" charset="-122"/>
              <a:sym typeface="Gill Sans" pitchFamily="-112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429000" y="5791200"/>
            <a:ext cx="76200" cy="76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FF0000"/>
              </a:solidFill>
              <a:latin typeface="Arial Black" panose="020B0A04020102020204" pitchFamily="34" charset="0"/>
              <a:ea typeface="Heiti SC Light" pitchFamily="-112" charset="-122"/>
              <a:cs typeface="Heiti SC Light" pitchFamily="-112" charset="-122"/>
              <a:sym typeface="Gill Sans" pitchFamily="-112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248400" y="4800600"/>
            <a:ext cx="76200" cy="76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FF0000"/>
              </a:solidFill>
              <a:latin typeface="Arial Black" panose="020B0A04020102020204" pitchFamily="34" charset="0"/>
              <a:ea typeface="Heiti SC Light" pitchFamily="-112" charset="-122"/>
              <a:cs typeface="Heiti SC Light" pitchFamily="-112" charset="-122"/>
              <a:sym typeface="Gill Sans" pitchFamily="-112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344333" y="3656993"/>
            <a:ext cx="76200" cy="76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FF0000"/>
              </a:solidFill>
              <a:latin typeface="Arial Black" panose="020B0A04020102020204" pitchFamily="34" charset="0"/>
              <a:ea typeface="Heiti SC Light" pitchFamily="-112" charset="-122"/>
              <a:cs typeface="Heiti SC Light" pitchFamily="-112" charset="-122"/>
              <a:sym typeface="Gill Sans" pitchFamily="-112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607733" y="4288967"/>
            <a:ext cx="76200" cy="76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FF0000"/>
              </a:solidFill>
              <a:latin typeface="Arial Black" panose="020B0A04020102020204" pitchFamily="34" charset="0"/>
              <a:ea typeface="Heiti SC Light" pitchFamily="-112" charset="-122"/>
              <a:cs typeface="Heiti SC Light" pitchFamily="-112" charset="-122"/>
              <a:sym typeface="Gill Sans" pitchFamily="-112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006602" y="5234817"/>
            <a:ext cx="76200" cy="76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FF0000"/>
              </a:solidFill>
              <a:latin typeface="Arial Black" panose="020B0A04020102020204" pitchFamily="34" charset="0"/>
              <a:ea typeface="Heiti SC Light" pitchFamily="-112" charset="-122"/>
              <a:cs typeface="Heiti SC Light" pitchFamily="-112" charset="-122"/>
              <a:sym typeface="Gill Sans" pitchFamily="-112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040469" y="2133600"/>
            <a:ext cx="76200" cy="76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FF0000"/>
              </a:solidFill>
              <a:latin typeface="Arial Black" panose="020B0A04020102020204" pitchFamily="34" charset="0"/>
              <a:ea typeface="Heiti SC Light" pitchFamily="-112" charset="-122"/>
              <a:cs typeface="Heiti SC Light" pitchFamily="-112" charset="-122"/>
              <a:sym typeface="Gill Sans" pitchFamily="-112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782734" y="4142617"/>
            <a:ext cx="76200" cy="76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FF0000"/>
              </a:solidFill>
              <a:latin typeface="Arial Black" panose="020B0A04020102020204" pitchFamily="34" charset="0"/>
              <a:ea typeface="Heiti SC Light" pitchFamily="-112" charset="-122"/>
              <a:cs typeface="Heiti SC Light" pitchFamily="-112" charset="-122"/>
              <a:sym typeface="Gill Sans" pitchFamily="-112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810001" y="4724400"/>
            <a:ext cx="76200" cy="76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FF0000"/>
              </a:solidFill>
              <a:latin typeface="Arial Black" panose="020B0A04020102020204" pitchFamily="34" charset="0"/>
              <a:ea typeface="Heiti SC Light" pitchFamily="-112" charset="-122"/>
              <a:cs typeface="Heiti SC Light" pitchFamily="-112" charset="-122"/>
              <a:sym typeface="Gill Sans" pitchFamily="-112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419601" y="4295017"/>
            <a:ext cx="76200" cy="76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FF0000"/>
              </a:solidFill>
              <a:latin typeface="Arial Black" panose="020B0A04020102020204" pitchFamily="34" charset="0"/>
              <a:ea typeface="Heiti SC Light" pitchFamily="-112" charset="-122"/>
              <a:cs typeface="Heiti SC Light" pitchFamily="-112" charset="-122"/>
              <a:sym typeface="Gill Sans" pitchFamily="-112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781801" y="2669417"/>
            <a:ext cx="76200" cy="76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FF0000"/>
              </a:solidFill>
              <a:latin typeface="Arial Black" panose="020B0A04020102020204" pitchFamily="34" charset="0"/>
              <a:ea typeface="Heiti SC Light" pitchFamily="-112" charset="-122"/>
              <a:cs typeface="Heiti SC Light" pitchFamily="-112" charset="-122"/>
              <a:sym typeface="Gill Sans" pitchFamily="-112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173134" y="2985101"/>
            <a:ext cx="76200" cy="76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FF0000"/>
              </a:solidFill>
              <a:latin typeface="Arial Black" panose="020B0A04020102020204" pitchFamily="34" charset="0"/>
              <a:ea typeface="Heiti SC Light" pitchFamily="-112" charset="-122"/>
              <a:cs typeface="Heiti SC Light" pitchFamily="-112" charset="-122"/>
              <a:sym typeface="Gill Sans" pitchFamily="-112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6934200" y="3200400"/>
            <a:ext cx="76200" cy="76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FF0000"/>
              </a:solidFill>
              <a:latin typeface="Arial Black" panose="020B0A04020102020204" pitchFamily="34" charset="0"/>
              <a:ea typeface="Heiti SC Light" pitchFamily="-112" charset="-122"/>
              <a:cs typeface="Heiti SC Light" pitchFamily="-112" charset="-122"/>
              <a:sym typeface="Gill Sans" pitchFamily="-112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6705600" y="3505200"/>
            <a:ext cx="76200" cy="76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FF0000"/>
              </a:solidFill>
              <a:latin typeface="Arial Black" panose="020B0A04020102020204" pitchFamily="34" charset="0"/>
              <a:ea typeface="Heiti SC Light" pitchFamily="-112" charset="-122"/>
              <a:cs typeface="Heiti SC Light" pitchFamily="-112" charset="-122"/>
              <a:sym typeface="Gill Sans" pitchFamily="-112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6705842" y="3737207"/>
            <a:ext cx="76200" cy="76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FF0000"/>
              </a:solidFill>
              <a:latin typeface="Arial Black" panose="020B0A04020102020204" pitchFamily="34" charset="0"/>
              <a:ea typeface="Heiti SC Light" pitchFamily="-112" charset="-122"/>
              <a:cs typeface="Heiti SC Light" pitchFamily="-112" charset="-122"/>
              <a:sym typeface="Gill Sans" pitchFamily="-112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5867401" y="2971800"/>
            <a:ext cx="76200" cy="76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FF0000"/>
              </a:solidFill>
              <a:latin typeface="Arial Black" panose="020B0A04020102020204" pitchFamily="34" charset="0"/>
              <a:ea typeface="Heiti SC Light" pitchFamily="-112" charset="-122"/>
              <a:cs typeface="Heiti SC Light" pitchFamily="-112" charset="-122"/>
              <a:sym typeface="Gill Sans" pitchFamily="-112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5638801" y="4419600"/>
            <a:ext cx="76200" cy="76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FF0000"/>
              </a:solidFill>
              <a:latin typeface="Arial Black" panose="020B0A04020102020204" pitchFamily="34" charset="0"/>
              <a:ea typeface="Heiti SC Light" pitchFamily="-112" charset="-122"/>
              <a:cs typeface="Heiti SC Light" pitchFamily="-112" charset="-122"/>
              <a:sym typeface="Gill Sans" pitchFamily="-112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3200401" y="4495800"/>
            <a:ext cx="76200" cy="76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FF0000"/>
              </a:solidFill>
              <a:latin typeface="Arial Black" panose="020B0A04020102020204" pitchFamily="34" charset="0"/>
              <a:ea typeface="Heiti SC Light" pitchFamily="-112" charset="-122"/>
              <a:cs typeface="Heiti SC Light" pitchFamily="-112" charset="-122"/>
              <a:sym typeface="Gill Sans" pitchFamily="-112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6553201" y="5562600"/>
            <a:ext cx="76200" cy="76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FF0000"/>
              </a:solidFill>
              <a:latin typeface="Arial Black" panose="020B0A04020102020204" pitchFamily="34" charset="0"/>
              <a:ea typeface="Heiti SC Light" pitchFamily="-112" charset="-122"/>
              <a:cs typeface="Heiti SC Light" pitchFamily="-112" charset="-122"/>
              <a:sym typeface="Gill Sans" pitchFamily="-11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457200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Location of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Participating NATIVE Contractors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FY16-FY18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3733800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77" name="Rectangle 76"/>
          <p:cNvSpPr/>
          <p:nvPr/>
        </p:nvSpPr>
        <p:spPr>
          <a:xfrm>
            <a:off x="5486400" y="4495800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78" name="Rectangle 77"/>
          <p:cNvSpPr/>
          <p:nvPr/>
        </p:nvSpPr>
        <p:spPr>
          <a:xfrm>
            <a:off x="2362200" y="4495800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295400" y="3195320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248400" y="5181600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en-US" sz="105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620000" y="3200400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086600" y="3581400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867400" y="4724400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6" name="Rectangle 85"/>
          <p:cNvSpPr/>
          <p:nvPr/>
        </p:nvSpPr>
        <p:spPr>
          <a:xfrm>
            <a:off x="3429000" y="5638800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87" name="Rectangle 86"/>
          <p:cNvSpPr/>
          <p:nvPr/>
        </p:nvSpPr>
        <p:spPr>
          <a:xfrm>
            <a:off x="2438400" y="2895600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8" name="Rectangle 87"/>
          <p:cNvSpPr/>
          <p:nvPr/>
        </p:nvSpPr>
        <p:spPr>
          <a:xfrm>
            <a:off x="4953000" y="5029200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486400" y="3581400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en-US" sz="105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5562600" y="3733800"/>
            <a:ext cx="76200" cy="76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FF0000"/>
              </a:solidFill>
              <a:latin typeface="Arial Black" panose="020B0A04020102020204" pitchFamily="34" charset="0"/>
              <a:ea typeface="Heiti SC Light" pitchFamily="-112" charset="-122"/>
              <a:cs typeface="Heiti SC Light" pitchFamily="-112" charset="-122"/>
              <a:sym typeface="Gill Sans" pitchFamily="-112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810000" y="3886200"/>
            <a:ext cx="304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5" name="Rectangle 94"/>
          <p:cNvSpPr/>
          <p:nvPr/>
        </p:nvSpPr>
        <p:spPr>
          <a:xfrm>
            <a:off x="7772400" y="3810000"/>
            <a:ext cx="3048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96" name="Oval 95"/>
          <p:cNvSpPr/>
          <p:nvPr/>
        </p:nvSpPr>
        <p:spPr bwMode="auto">
          <a:xfrm>
            <a:off x="4876800" y="4876800"/>
            <a:ext cx="76200" cy="76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FF0000"/>
              </a:solidFill>
              <a:latin typeface="Arial Black" panose="020B0A04020102020204" pitchFamily="34" charset="0"/>
              <a:ea typeface="Heiti SC Light" pitchFamily="-112" charset="-122"/>
              <a:cs typeface="Heiti SC Light" pitchFamily="-112" charset="-122"/>
              <a:sym typeface="Gill Sans" pitchFamily="-112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638800" y="3124200"/>
            <a:ext cx="3048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98" name="Rectangle 97"/>
          <p:cNvSpPr/>
          <p:nvPr/>
        </p:nvSpPr>
        <p:spPr>
          <a:xfrm>
            <a:off x="2590800" y="2286000"/>
            <a:ext cx="3048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en-US" sz="105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3733800" y="3225800"/>
            <a:ext cx="3048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657600" y="2362200"/>
            <a:ext cx="3048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en-US" sz="105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075714" y="3238500"/>
            <a:ext cx="3048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6553200" y="2514600"/>
            <a:ext cx="3048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200400" y="4419600"/>
            <a:ext cx="3048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4267200" y="4419600"/>
            <a:ext cx="360680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12</a:t>
            </a:r>
            <a:endParaRPr lang="en-US" sz="105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1676400" y="2667000"/>
            <a:ext cx="3048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en-US" sz="105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1828800" y="2590800"/>
            <a:ext cx="76200" cy="76200"/>
          </a:xfrm>
          <a:prstGeom prst="ellipse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50">
              <a:solidFill>
                <a:srgbClr val="FF0000"/>
              </a:solidFill>
              <a:latin typeface="Arial Black" panose="020B0A04020102020204" pitchFamily="34" charset="0"/>
              <a:ea typeface="Heiti SC Light" pitchFamily="-112" charset="-122"/>
              <a:cs typeface="Heiti SC Light" pitchFamily="-112" charset="-122"/>
              <a:sym typeface="Gill Sans" pitchFamily="-112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524000" y="2057400"/>
            <a:ext cx="3048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5638800" y="4191000"/>
            <a:ext cx="3048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3810000" y="4648200"/>
            <a:ext cx="3048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6324600" y="3810000"/>
            <a:ext cx="381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6248400" y="4038600"/>
            <a:ext cx="3048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4876800" y="2667000"/>
            <a:ext cx="3048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1905000" y="5334000"/>
            <a:ext cx="381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r>
              <a:rPr lang="en-US" sz="105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8</a:t>
            </a:r>
            <a:endParaRPr lang="en-US" sz="105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001000" y="6629400"/>
            <a:ext cx="1143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978529" cy="98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304799" y="1143001"/>
            <a:ext cx="8825023" cy="2285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j-lt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0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6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altLang="en-US" sz="1600" dirty="0" smtClean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6476999"/>
            <a:ext cx="2799080" cy="38100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0" tIns="0" rIns="91440" bIns="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sz="1200" b="0" dirty="0" smtClean="0">
                <a:solidFill>
                  <a:srgbClr val="C00000"/>
                </a:solidFill>
                <a:latin typeface="+mn-lt"/>
              </a:rPr>
              <a:t>*Based on Prime Contract data in FPDSNG</a:t>
            </a:r>
            <a:endParaRPr lang="en-US" sz="1200" b="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01000" y="6629400"/>
            <a:ext cx="1143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983737"/>
              </p:ext>
            </p:extLst>
          </p:nvPr>
        </p:nvGraphicFramePr>
        <p:xfrm>
          <a:off x="26584" y="846267"/>
          <a:ext cx="9129821" cy="5334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1295400" y="117902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Rockwell" panose="02060603020205020403" pitchFamily="18" charset="0"/>
              </a:rPr>
              <a:t>Industry Information FY16-FY18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2013"/>
            <a:ext cx="975445" cy="9876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D693B-1545-4C90-BD67-C8D5E086EA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SBP">
      <a:dk1>
        <a:srgbClr val="3F3F3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SBP">
    <a:dk1>
      <a:srgbClr val="3F3F3F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70C0"/>
    </a:hlink>
    <a:folHlink>
      <a:srgbClr val="007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15147</TotalTime>
  <Words>929</Words>
  <Application>Microsoft Office PowerPoint</Application>
  <PresentationFormat>On-screen Show (4:3)</PresentationFormat>
  <Paragraphs>188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ＭＳ Ｐゴシック</vt:lpstr>
      <vt:lpstr>Arial</vt:lpstr>
      <vt:lpstr>Arial Black</vt:lpstr>
      <vt:lpstr>Calibri</vt:lpstr>
      <vt:lpstr>Gill Sans</vt:lpstr>
      <vt:lpstr>Heiti SC Light</vt:lpstr>
      <vt:lpstr>Helvetica Neue</vt:lpstr>
      <vt:lpstr>Proxima Nova Bold</vt:lpstr>
      <vt:lpstr>Rockwell</vt:lpstr>
      <vt:lpstr>Times New Roman</vt:lpstr>
      <vt:lpstr>Wingdings</vt:lpstr>
      <vt:lpstr>1_Office Theme</vt:lpstr>
      <vt:lpstr>Office Theme</vt:lpstr>
      <vt:lpstr>Indian Incentive Program</vt:lpstr>
      <vt:lpstr>PowerPoint Presentation</vt:lpstr>
      <vt:lpstr>Program Value</vt:lpstr>
      <vt:lpstr>PowerPoint Presentation</vt:lpstr>
      <vt:lpstr>Funding History</vt:lpstr>
      <vt:lpstr>Funding History In Millions</vt:lpstr>
      <vt:lpstr>PowerPoint Presentation</vt:lpstr>
      <vt:lpstr>PowerPoint Presentation</vt:lpstr>
      <vt:lpstr>PowerPoint Presentation</vt:lpstr>
      <vt:lpstr>Native Participation FY16-FY18</vt:lpstr>
      <vt:lpstr>Participation by DoD Service FY16-FY18 </vt:lpstr>
      <vt:lpstr>PowerPoint Presentation</vt:lpstr>
    </vt:vector>
  </TitlesOfParts>
  <Company>EITSD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Planning Approach</dc:title>
  <dc:creator>Katherine Shaw</dc:creator>
  <cp:lastModifiedBy>Ghebresilase, Amanuel CTR OSD OUSD A-S (USA)</cp:lastModifiedBy>
  <cp:revision>858</cp:revision>
  <cp:lastPrinted>2019-11-19T14:25:52Z</cp:lastPrinted>
  <dcterms:created xsi:type="dcterms:W3CDTF">2015-04-09T22:01:39Z</dcterms:created>
  <dcterms:modified xsi:type="dcterms:W3CDTF">2019-11-19T14:42:14Z</dcterms:modified>
</cp:coreProperties>
</file>